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3" r:id="rId7"/>
    <p:sldId id="264" r:id="rId8"/>
    <p:sldId id="290" r:id="rId9"/>
    <p:sldId id="291" r:id="rId10"/>
    <p:sldId id="292" r:id="rId11"/>
    <p:sldId id="293" r:id="rId12"/>
    <p:sldId id="294" r:id="rId13"/>
    <p:sldId id="295" r:id="rId14"/>
    <p:sldId id="296" r:id="rId15"/>
    <p:sldId id="298" r:id="rId16"/>
    <p:sldId id="297" r:id="rId17"/>
    <p:sldId id="299" r:id="rId18"/>
    <p:sldId id="300" r:id="rId19"/>
    <p:sldId id="302" r:id="rId20"/>
    <p:sldId id="301" r:id="rId21"/>
    <p:sldId id="265" r:id="rId22"/>
    <p:sldId id="303" r:id="rId23"/>
    <p:sldId id="304" r:id="rId24"/>
    <p:sldId id="305" r:id="rId25"/>
    <p:sldId id="306" r:id="rId26"/>
    <p:sldId id="266"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4643"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de-DE" smtClean="0"/>
              <a:t>Titelmasterformat durch Klicken bearbeiten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8" name="Slide Number Placeholder 7"/>
          <p:cNvSpPr>
            <a:spLocks noGrp="1"/>
          </p:cNvSpPr>
          <p:nvPr>
            <p:ph type="sldNum" sz="quarter" idx="11"/>
          </p:nvPr>
        </p:nvSpPr>
        <p:spPr/>
        <p:txBody>
          <a:bodyPr/>
          <a:lstStyle/>
          <a:p>
            <a:fld id="{128159BE-8E79-4E8F-94A3-30657488C5E0}" type="slidenum">
              <a:rPr lang="de-DE" smtClean="0"/>
              <a:t>‹Nr.›</a:t>
            </a:fld>
            <a:endParaRPr lang="de-DE" dirty="0"/>
          </a:p>
        </p:txBody>
      </p:sp>
      <p:sp>
        <p:nvSpPr>
          <p:cNvPr id="9" name="Footer Placeholder 8"/>
          <p:cNvSpPr>
            <a:spLocks noGrp="1"/>
          </p:cNvSpPr>
          <p:nvPr>
            <p:ph type="ftr" sz="quarter" idx="12"/>
          </p:nvPr>
        </p:nvSpPr>
        <p:spPr/>
        <p:txBody>
          <a:bodyPr/>
          <a:lstStyle/>
          <a:p>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de-DE" smtClean="0"/>
              <a:t>Titelmasterformat durch Klicken bearbeiten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128159BE-8E79-4E8F-94A3-30657488C5E0}" type="slidenum">
              <a:rPr lang="de-DE" smtClean="0"/>
              <a:t>‹Nr.›</a:t>
            </a:fld>
            <a:endParaRPr lang="de-DE" dirty="0"/>
          </a:p>
        </p:txBody>
      </p:sp>
      <p:sp>
        <p:nvSpPr>
          <p:cNvPr id="9" name="Title 8"/>
          <p:cNvSpPr>
            <a:spLocks noGrp="1"/>
          </p:cNvSpPr>
          <p:nvPr>
            <p:ph type="title"/>
          </p:nvPr>
        </p:nvSpPr>
        <p:spPr>
          <a:xfrm>
            <a:off x="914400" y="1544715"/>
            <a:ext cx="7315200" cy="1154097"/>
          </a:xfrm>
        </p:spPr>
        <p:txBody>
          <a:bodyPr/>
          <a:lstStyle/>
          <a:p>
            <a:r>
              <a:rPr lang="de-DE" smtClean="0"/>
              <a:t>Titelmasterformat durch Klicken bearbeiten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128159BE-8E79-4E8F-94A3-30657488C5E0}" type="slidenum">
              <a:rPr lang="de-DE" smtClean="0"/>
              <a:t>‹Nr.›</a:t>
            </a:fld>
            <a:endParaRPr lang="de-DE" dirty="0"/>
          </a:p>
        </p:txBody>
      </p:sp>
      <p:sp>
        <p:nvSpPr>
          <p:cNvPr id="10" name="Title 9"/>
          <p:cNvSpPr>
            <a:spLocks noGrp="1"/>
          </p:cNvSpPr>
          <p:nvPr>
            <p:ph type="title"/>
          </p:nvPr>
        </p:nvSpPr>
        <p:spPr>
          <a:xfrm>
            <a:off x="914400" y="1544715"/>
            <a:ext cx="7315200" cy="1154097"/>
          </a:xfrm>
        </p:spPr>
        <p:txBody>
          <a:bodyPr/>
          <a:lstStyle/>
          <a:p>
            <a:r>
              <a:rPr lang="de-DE" smtClean="0"/>
              <a:t>Titelmasterformat durch Klicken bearbeiten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de-DE" smtClean="0"/>
              <a:t>Titelmasterformat durch Klicken bearbeiten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4A6DCE4-70FB-4BA7-8D69-431E0747F408}" type="datetimeFigureOut">
              <a:rPr lang="de-DE" smtClean="0"/>
              <a:t>21.02.2017</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128159BE-8E79-4E8F-94A3-30657488C5E0}" type="slidenum">
              <a:rPr lang="de-DE" smtClean="0"/>
              <a:t>‹Nr.›</a:t>
            </a:fld>
            <a:endParaRPr lang="de-DE" dirty="0"/>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4A6DCE4-70FB-4BA7-8D69-431E0747F408}" type="datetimeFigureOut">
              <a:rPr lang="de-DE" smtClean="0"/>
              <a:t>21.02.2017</a:t>
            </a:fld>
            <a:endParaRPr lang="de-DE"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28159BE-8E79-4E8F-94A3-30657488C5E0}" type="slidenum">
              <a:rPr lang="de-DE" smtClean="0"/>
              <a:t>‹Nr.›</a:t>
            </a:fld>
            <a:endParaRPr lang="de-DE"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de-DE"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0" y="2780928"/>
            <a:ext cx="9144000" cy="2088232"/>
          </a:xfrm>
        </p:spPr>
        <p:txBody>
          <a:bodyPr>
            <a:normAutofit/>
          </a:bodyPr>
          <a:lstStyle/>
          <a:p>
            <a:pPr algn="ctr"/>
            <a:r>
              <a:rPr lang="de-DE" dirty="0" smtClean="0"/>
              <a:t>Schulung zum Thema : Allergene in der Gastronomie</a:t>
            </a:r>
            <a:endParaRPr lang="de-DE" dirty="0"/>
          </a:p>
        </p:txBody>
      </p:sp>
      <p:sp>
        <p:nvSpPr>
          <p:cNvPr id="7" name="Untertitel 6"/>
          <p:cNvSpPr>
            <a:spLocks noGrp="1"/>
          </p:cNvSpPr>
          <p:nvPr>
            <p:ph type="subTitle" idx="1"/>
          </p:nvPr>
        </p:nvSpPr>
        <p:spPr>
          <a:xfrm>
            <a:off x="0" y="1124744"/>
            <a:ext cx="8928992" cy="876524"/>
          </a:xfrm>
        </p:spPr>
        <p:txBody>
          <a:bodyPr>
            <a:normAutofit/>
          </a:bodyPr>
          <a:lstStyle/>
          <a:p>
            <a:pPr algn="ctr"/>
            <a:r>
              <a:rPr lang="de-DE" sz="4400" dirty="0" smtClean="0"/>
              <a:t>Herzlich Willkommen zur</a:t>
            </a:r>
            <a:endParaRPr lang="de-DE" sz="44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7109645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932040" y="572783"/>
            <a:ext cx="3246512" cy="5257583"/>
          </a:xfrm>
        </p:spPr>
        <p:txBody>
          <a:bodyPr>
            <a:normAutofit fontScale="92500" lnSpcReduction="20000"/>
          </a:bodyPr>
          <a:lstStyle/>
          <a:p>
            <a:r>
              <a:rPr lang="de-DE" sz="1800" dirty="0" smtClean="0"/>
              <a:t>Erzeugnisse daraus (Beispiele)</a:t>
            </a:r>
          </a:p>
          <a:p>
            <a:endParaRPr lang="de-DE" sz="1800" dirty="0" smtClean="0"/>
          </a:p>
          <a:p>
            <a:r>
              <a:rPr lang="de-DE" sz="1600" dirty="0"/>
              <a:t>Hier unterscheidet man zwischen Milcheiweißallergie und Laktose- Intoleranz (Milchzucker) </a:t>
            </a:r>
          </a:p>
          <a:p>
            <a:endParaRPr lang="de-DE" sz="2100" dirty="0" smtClean="0"/>
          </a:p>
          <a:p>
            <a:pPr marL="285750" indent="-285750">
              <a:buClr>
                <a:schemeClr val="tx1"/>
              </a:buClr>
              <a:buFont typeface="Wingdings" panose="05000000000000000000" pitchFamily="2" charset="2"/>
              <a:buChar char="Ø"/>
            </a:pPr>
            <a:r>
              <a:rPr lang="de-DE" sz="1600" dirty="0"/>
              <a:t>Joghurt, Quark, </a:t>
            </a:r>
            <a:r>
              <a:rPr lang="de-DE" sz="1600" dirty="0" smtClean="0"/>
              <a:t>Käse</a:t>
            </a:r>
          </a:p>
          <a:p>
            <a:pPr marL="285750" indent="-285750">
              <a:buClr>
                <a:schemeClr val="tx1"/>
              </a:buClr>
              <a:buFont typeface="Wingdings" panose="05000000000000000000" pitchFamily="2" charset="2"/>
              <a:buChar char="Ø"/>
            </a:pPr>
            <a:r>
              <a:rPr lang="de-DE" sz="1600" dirty="0" smtClean="0"/>
              <a:t>Buttermilch</a:t>
            </a:r>
            <a:r>
              <a:rPr lang="de-DE" sz="1600" dirty="0"/>
              <a:t>, Kefir, </a:t>
            </a:r>
            <a:r>
              <a:rPr lang="de-DE" sz="1600" dirty="0" smtClean="0"/>
              <a:t>Molke</a:t>
            </a:r>
          </a:p>
          <a:p>
            <a:pPr marL="285750" indent="-285750">
              <a:buClr>
                <a:schemeClr val="tx1"/>
              </a:buClr>
              <a:buFont typeface="Wingdings" panose="05000000000000000000" pitchFamily="2" charset="2"/>
              <a:buChar char="Ø"/>
            </a:pPr>
            <a:r>
              <a:rPr lang="de-DE" sz="1600" dirty="0" smtClean="0"/>
              <a:t>saure Sahne &amp; Süßmolkenpulver</a:t>
            </a:r>
          </a:p>
          <a:p>
            <a:pPr marL="285750" indent="-285750">
              <a:buClr>
                <a:schemeClr val="tx1"/>
              </a:buClr>
              <a:buFont typeface="Wingdings" panose="05000000000000000000" pitchFamily="2" charset="2"/>
              <a:buChar char="Ø"/>
            </a:pPr>
            <a:r>
              <a:rPr lang="de-DE" sz="1600" dirty="0" err="1" smtClean="0"/>
              <a:t>Caseinate</a:t>
            </a:r>
            <a:r>
              <a:rPr lang="de-DE" sz="1600" dirty="0"/>
              <a:t>. Verwendung in Broten, Back- und Wurstwaren, Margarine, Panaden, Aufläufen, Kartoffelpüree, Suppen, Saucen, </a:t>
            </a:r>
            <a:r>
              <a:rPr lang="de-DE" sz="1600" dirty="0" smtClean="0"/>
              <a:t>Gewürzmischungen</a:t>
            </a:r>
          </a:p>
          <a:p>
            <a:pPr marL="285750" indent="-285750">
              <a:buClr>
                <a:schemeClr val="tx1"/>
              </a:buClr>
              <a:buFont typeface="Wingdings" panose="05000000000000000000" pitchFamily="2" charset="2"/>
              <a:buChar char="Ø"/>
            </a:pPr>
            <a:r>
              <a:rPr lang="de-DE" sz="1600" dirty="0" smtClean="0"/>
              <a:t>Eiergerichten</a:t>
            </a:r>
            <a:r>
              <a:rPr lang="de-DE" sz="1600" dirty="0"/>
              <a:t>, Brotaufstrichen, Müsli, Süßwaren, Schokolade, Eis, Desserts. </a:t>
            </a:r>
            <a:endParaRPr lang="de-DE" sz="1600" dirty="0" smtClean="0"/>
          </a:p>
          <a:p>
            <a:pPr marL="285750" indent="-285750">
              <a:buClr>
                <a:schemeClr val="tx1"/>
              </a:buClr>
              <a:buFont typeface="Wingdings" panose="05000000000000000000" pitchFamily="2" charset="2"/>
              <a:buChar char="Ø"/>
            </a:pPr>
            <a:endParaRPr lang="de-DE" sz="1600" dirty="0"/>
          </a:p>
          <a:p>
            <a:pPr>
              <a:buClr>
                <a:schemeClr val="tx1"/>
              </a:buClr>
            </a:pPr>
            <a:r>
              <a:rPr lang="de-DE" sz="1700" dirty="0" smtClean="0"/>
              <a:t>Oft </a:t>
            </a:r>
            <a:r>
              <a:rPr lang="de-DE" sz="1700" dirty="0"/>
              <a:t>werden hier schon viele Laktose freie Produkte angeboten </a:t>
            </a:r>
            <a:endParaRPr lang="de-DE" sz="1700" dirty="0" smtClean="0"/>
          </a:p>
          <a:p>
            <a:endParaRPr lang="de-DE" sz="1050" dirty="0"/>
          </a:p>
          <a:p>
            <a:r>
              <a:rPr lang="de-DE" sz="1700" dirty="0" smtClean="0">
                <a:solidFill>
                  <a:srgbClr val="FFC000"/>
                </a:solidFill>
              </a:rPr>
              <a:t>Achtung bei Kaffeekreationen und Getränken </a:t>
            </a:r>
          </a:p>
        </p:txBody>
      </p:sp>
      <p:sp>
        <p:nvSpPr>
          <p:cNvPr id="7" name="Textfeld 6"/>
          <p:cNvSpPr txBox="1"/>
          <p:nvPr/>
        </p:nvSpPr>
        <p:spPr>
          <a:xfrm>
            <a:off x="251520" y="4293096"/>
            <a:ext cx="4896544" cy="954107"/>
          </a:xfrm>
          <a:prstGeom prst="rect">
            <a:avLst/>
          </a:prstGeom>
          <a:noFill/>
        </p:spPr>
        <p:txBody>
          <a:bodyPr wrap="square" rtlCol="0">
            <a:spAutoFit/>
          </a:bodyPr>
          <a:lstStyle/>
          <a:p>
            <a:r>
              <a:rPr lang="de-DE" sz="2800" dirty="0" smtClean="0"/>
              <a:t>Kuhmilch, Ziegenmilch, Schafsmilch, Kamelmilch</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3312367" cy="3312367"/>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92498614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916128" y="548680"/>
            <a:ext cx="3246512" cy="5257583"/>
          </a:xfrm>
        </p:spPr>
        <p:txBody>
          <a:bodyPr>
            <a:normAutofit/>
          </a:bodyPr>
          <a:lstStyle/>
          <a:p>
            <a:r>
              <a:rPr lang="de-DE" sz="1500" b="1" dirty="0" smtClean="0"/>
              <a:t>Erzeugnisse daraus (Beispiele)</a:t>
            </a:r>
          </a:p>
          <a:p>
            <a:endParaRPr lang="de-DE" sz="1600" dirty="0" smtClean="0"/>
          </a:p>
          <a:p>
            <a:pPr marL="285750" indent="-285750">
              <a:buClr>
                <a:schemeClr val="tx1"/>
              </a:buClr>
              <a:buFont typeface="Wingdings" panose="05000000000000000000" pitchFamily="2" charset="2"/>
              <a:buChar char="Ø"/>
            </a:pPr>
            <a:r>
              <a:rPr lang="de-DE" sz="1500" dirty="0"/>
              <a:t>als Gemüse in </a:t>
            </a:r>
            <a:r>
              <a:rPr lang="de-DE" sz="1500" dirty="0" smtClean="0"/>
              <a:t>Suppen</a:t>
            </a:r>
          </a:p>
          <a:p>
            <a:pPr marL="285750" indent="-285750">
              <a:buClr>
                <a:schemeClr val="tx1"/>
              </a:buClr>
              <a:buFont typeface="Wingdings" panose="05000000000000000000" pitchFamily="2" charset="2"/>
              <a:buChar char="Ø"/>
            </a:pPr>
            <a:r>
              <a:rPr lang="de-DE" sz="1500" dirty="0" smtClean="0"/>
              <a:t>Salaten</a:t>
            </a:r>
          </a:p>
          <a:p>
            <a:pPr marL="285750" indent="-285750">
              <a:buClr>
                <a:schemeClr val="tx1"/>
              </a:buClr>
              <a:buFont typeface="Wingdings" panose="05000000000000000000" pitchFamily="2" charset="2"/>
              <a:buChar char="Ø"/>
            </a:pPr>
            <a:r>
              <a:rPr lang="de-DE" sz="1500" dirty="0" smtClean="0"/>
              <a:t>als </a:t>
            </a:r>
            <a:r>
              <a:rPr lang="de-DE" sz="1500" dirty="0"/>
              <a:t>Gewürz in </a:t>
            </a:r>
            <a:r>
              <a:rPr lang="de-DE" sz="1500" dirty="0" smtClean="0"/>
              <a:t>Salz</a:t>
            </a:r>
          </a:p>
          <a:p>
            <a:pPr marL="285750" indent="-285750">
              <a:buClr>
                <a:schemeClr val="tx1"/>
              </a:buClr>
              <a:buFont typeface="Wingdings" panose="05000000000000000000" pitchFamily="2" charset="2"/>
              <a:buChar char="Ø"/>
            </a:pPr>
            <a:r>
              <a:rPr lang="de-DE" sz="1500" dirty="0" smtClean="0"/>
              <a:t>Brühen</a:t>
            </a:r>
            <a:r>
              <a:rPr lang="de-DE" sz="1500" dirty="0"/>
              <a:t>, Brühwürfeln</a:t>
            </a:r>
            <a:r>
              <a:rPr lang="de-DE" sz="1500" dirty="0" smtClean="0"/>
              <a:t>,</a:t>
            </a:r>
          </a:p>
          <a:p>
            <a:pPr marL="285750" indent="-285750">
              <a:buClr>
                <a:schemeClr val="tx1"/>
              </a:buClr>
              <a:buFont typeface="Wingdings" panose="05000000000000000000" pitchFamily="2" charset="2"/>
              <a:buChar char="Ø"/>
            </a:pPr>
            <a:r>
              <a:rPr lang="de-DE" sz="1500" dirty="0" smtClean="0"/>
              <a:t>Tütensuppen</a:t>
            </a:r>
          </a:p>
          <a:p>
            <a:pPr marL="285750" indent="-285750">
              <a:buClr>
                <a:schemeClr val="tx1"/>
              </a:buClr>
              <a:buFont typeface="Wingdings" panose="05000000000000000000" pitchFamily="2" charset="2"/>
              <a:buChar char="Ø"/>
            </a:pPr>
            <a:r>
              <a:rPr lang="de-DE" sz="1500" dirty="0" smtClean="0"/>
              <a:t>Dressings</a:t>
            </a:r>
          </a:p>
          <a:p>
            <a:pPr marL="285750" indent="-285750">
              <a:buClr>
                <a:schemeClr val="tx1"/>
              </a:buClr>
              <a:buFont typeface="Wingdings" panose="05000000000000000000" pitchFamily="2" charset="2"/>
              <a:buChar char="Ø"/>
            </a:pPr>
            <a:r>
              <a:rPr lang="de-DE" sz="1500" dirty="0" smtClean="0"/>
              <a:t>Saucen</a:t>
            </a:r>
          </a:p>
          <a:p>
            <a:pPr marL="285750" indent="-285750">
              <a:buClr>
                <a:schemeClr val="tx1"/>
              </a:buClr>
              <a:buFont typeface="Wingdings" panose="05000000000000000000" pitchFamily="2" charset="2"/>
              <a:buChar char="Ø"/>
            </a:pPr>
            <a:r>
              <a:rPr lang="de-DE" sz="1500" dirty="0" smtClean="0"/>
              <a:t>Mayonnaise</a:t>
            </a:r>
          </a:p>
          <a:p>
            <a:pPr marL="285750" indent="-285750">
              <a:buClr>
                <a:schemeClr val="tx1"/>
              </a:buClr>
              <a:buFont typeface="Wingdings" panose="05000000000000000000" pitchFamily="2" charset="2"/>
              <a:buChar char="Ø"/>
            </a:pPr>
            <a:r>
              <a:rPr lang="de-DE" sz="1500" dirty="0" smtClean="0"/>
              <a:t>Ketchup</a:t>
            </a:r>
          </a:p>
          <a:p>
            <a:pPr marL="285750" indent="-285750">
              <a:buClr>
                <a:schemeClr val="tx1"/>
              </a:buClr>
              <a:buFont typeface="Wingdings" panose="05000000000000000000" pitchFamily="2" charset="2"/>
              <a:buChar char="Ø"/>
            </a:pPr>
            <a:r>
              <a:rPr lang="de-DE" sz="1500" dirty="0" smtClean="0"/>
              <a:t>Wurstwaren </a:t>
            </a:r>
          </a:p>
          <a:p>
            <a:endParaRPr lang="de-DE" sz="1600" dirty="0"/>
          </a:p>
          <a:p>
            <a:r>
              <a:rPr lang="de-DE" sz="1600" dirty="0" smtClean="0">
                <a:solidFill>
                  <a:srgbClr val="FFC000"/>
                </a:solidFill>
              </a:rPr>
              <a:t>Achtung: Sellerie ist sehr verbreitet in Fertigprodukten</a:t>
            </a:r>
          </a:p>
        </p:txBody>
      </p:sp>
      <p:sp>
        <p:nvSpPr>
          <p:cNvPr id="7" name="Textfeld 6"/>
          <p:cNvSpPr txBox="1"/>
          <p:nvPr/>
        </p:nvSpPr>
        <p:spPr>
          <a:xfrm>
            <a:off x="251520" y="4293096"/>
            <a:ext cx="4896544" cy="1384995"/>
          </a:xfrm>
          <a:prstGeom prst="rect">
            <a:avLst/>
          </a:prstGeom>
          <a:noFill/>
        </p:spPr>
        <p:txBody>
          <a:bodyPr wrap="square" rtlCol="0">
            <a:spAutoFit/>
          </a:bodyPr>
          <a:lstStyle/>
          <a:p>
            <a:r>
              <a:rPr lang="de-DE" sz="2800" dirty="0"/>
              <a:t>B</a:t>
            </a:r>
            <a:r>
              <a:rPr lang="de-DE" sz="2800" dirty="0" smtClean="0"/>
              <a:t>leichsellerie, Knollensellerie, Staudensellerie</a:t>
            </a:r>
            <a:endParaRPr lang="de-DE" sz="2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4" y="404665"/>
            <a:ext cx="3439164" cy="3439164"/>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259870754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860032" y="547681"/>
            <a:ext cx="3246512" cy="5257583"/>
          </a:xfrm>
        </p:spPr>
        <p:txBody>
          <a:bodyPr>
            <a:normAutofit fontScale="92500" lnSpcReduction="10000"/>
          </a:bodyPr>
          <a:lstStyle/>
          <a:p>
            <a:r>
              <a:rPr lang="de-DE" sz="1600" b="1" dirty="0" smtClean="0"/>
              <a:t>Erzeugnisse daraus (Beispiele)</a:t>
            </a:r>
          </a:p>
          <a:p>
            <a:endParaRPr lang="de-DE" sz="1600" dirty="0" smtClean="0"/>
          </a:p>
          <a:p>
            <a:pPr marL="285750" indent="-285750">
              <a:buClr>
                <a:schemeClr val="tx1"/>
              </a:buClr>
              <a:buFont typeface="Wingdings" panose="05000000000000000000" pitchFamily="2" charset="2"/>
              <a:buChar char="Ø"/>
            </a:pPr>
            <a:r>
              <a:rPr lang="de-DE" sz="1600" dirty="0"/>
              <a:t>Nudeln, </a:t>
            </a:r>
            <a:endParaRPr lang="de-DE" sz="1600" dirty="0" smtClean="0"/>
          </a:p>
          <a:p>
            <a:pPr marL="285750" indent="-285750">
              <a:buClr>
                <a:schemeClr val="tx1"/>
              </a:buClr>
              <a:buFont typeface="Wingdings" panose="05000000000000000000" pitchFamily="2" charset="2"/>
              <a:buChar char="Ø"/>
            </a:pPr>
            <a:r>
              <a:rPr lang="de-DE" sz="1600" dirty="0" smtClean="0"/>
              <a:t>Würstchen</a:t>
            </a:r>
            <a:r>
              <a:rPr lang="de-DE" sz="1600" dirty="0"/>
              <a:t>, Bratlingen, </a:t>
            </a:r>
            <a:endParaRPr lang="de-DE" sz="1600" dirty="0" smtClean="0"/>
          </a:p>
          <a:p>
            <a:pPr marL="285750" indent="-285750">
              <a:buClr>
                <a:schemeClr val="tx1"/>
              </a:buClr>
              <a:buFont typeface="Wingdings" panose="05000000000000000000" pitchFamily="2" charset="2"/>
              <a:buChar char="Ø"/>
            </a:pPr>
            <a:r>
              <a:rPr lang="de-DE" sz="1600" dirty="0" smtClean="0"/>
              <a:t>vegetarischen </a:t>
            </a:r>
            <a:r>
              <a:rPr lang="de-DE" sz="1600" dirty="0"/>
              <a:t>Würstchen und </a:t>
            </a:r>
            <a:r>
              <a:rPr lang="de-DE" sz="1600" dirty="0" err="1"/>
              <a:t>Burgern</a:t>
            </a:r>
            <a:r>
              <a:rPr lang="de-DE" sz="1600" dirty="0"/>
              <a:t>, Flüssigwürze, </a:t>
            </a:r>
            <a:endParaRPr lang="de-DE" sz="1600" dirty="0" smtClean="0"/>
          </a:p>
          <a:p>
            <a:pPr marL="285750" indent="-285750">
              <a:buClr>
                <a:schemeClr val="tx1"/>
              </a:buClr>
              <a:buFont typeface="Wingdings" panose="05000000000000000000" pitchFamily="2" charset="2"/>
              <a:buChar char="Ø"/>
            </a:pPr>
            <a:r>
              <a:rPr lang="de-DE" sz="1600" dirty="0" smtClean="0"/>
              <a:t>Aufstrichen</a:t>
            </a:r>
            <a:r>
              <a:rPr lang="de-DE" sz="1600" dirty="0"/>
              <a:t>, Süßspeisen, </a:t>
            </a:r>
            <a:endParaRPr lang="de-DE" sz="1600" dirty="0" smtClean="0"/>
          </a:p>
          <a:p>
            <a:pPr marL="285750" indent="-285750">
              <a:buClr>
                <a:schemeClr val="tx1"/>
              </a:buClr>
              <a:buFont typeface="Wingdings" panose="05000000000000000000" pitchFamily="2" charset="2"/>
              <a:buChar char="Ø"/>
            </a:pPr>
            <a:r>
              <a:rPr lang="de-DE" sz="1600" dirty="0" smtClean="0"/>
              <a:t>Eis</a:t>
            </a:r>
          </a:p>
          <a:p>
            <a:pPr marL="285750" indent="-285750">
              <a:buClr>
                <a:schemeClr val="tx1"/>
              </a:buClr>
              <a:buFont typeface="Wingdings" panose="05000000000000000000" pitchFamily="2" charset="2"/>
              <a:buChar char="Ø"/>
            </a:pPr>
            <a:r>
              <a:rPr lang="de-DE" sz="1600" dirty="0" smtClean="0"/>
              <a:t>Kaffeeersatz</a:t>
            </a:r>
          </a:p>
          <a:p>
            <a:pPr marL="285750" indent="-285750">
              <a:buClr>
                <a:schemeClr val="tx1"/>
              </a:buClr>
              <a:buFont typeface="Wingdings" panose="05000000000000000000" pitchFamily="2" charset="2"/>
              <a:buChar char="Ø"/>
            </a:pPr>
            <a:r>
              <a:rPr lang="de-DE" sz="1600" dirty="0" smtClean="0"/>
              <a:t>Lupinensprossen im Salat</a:t>
            </a:r>
          </a:p>
          <a:p>
            <a:pPr marL="285750" indent="-285750">
              <a:buClr>
                <a:schemeClr val="tx1"/>
              </a:buClr>
              <a:buFont typeface="Wingdings" panose="05000000000000000000" pitchFamily="2" charset="2"/>
              <a:buChar char="Ø"/>
            </a:pPr>
            <a:endParaRPr lang="de-DE" sz="1600" dirty="0"/>
          </a:p>
          <a:p>
            <a:r>
              <a:rPr lang="de-DE" sz="1600" dirty="0" smtClean="0"/>
              <a:t>Häufigste </a:t>
            </a:r>
            <a:r>
              <a:rPr lang="de-DE" sz="1600" dirty="0"/>
              <a:t>Verwendung </a:t>
            </a:r>
          </a:p>
          <a:p>
            <a:r>
              <a:rPr lang="de-DE" sz="1600" dirty="0"/>
              <a:t>in diätetischen Produkten für Zöliakie-Patienten und vegetarischen </a:t>
            </a:r>
            <a:r>
              <a:rPr lang="de-DE" sz="1600" dirty="0" smtClean="0"/>
              <a:t>Produkten</a:t>
            </a:r>
          </a:p>
          <a:p>
            <a:endParaRPr lang="de-DE" sz="1600" dirty="0"/>
          </a:p>
          <a:p>
            <a:r>
              <a:rPr lang="de-DE" sz="1700" dirty="0" smtClean="0">
                <a:solidFill>
                  <a:srgbClr val="FFC000"/>
                </a:solidFill>
              </a:rPr>
              <a:t>Achtung: Lupinenkleie</a:t>
            </a:r>
            <a:r>
              <a:rPr lang="de-DE" sz="1700" dirty="0">
                <a:solidFill>
                  <a:srgbClr val="FFC000"/>
                </a:solidFill>
              </a:rPr>
              <a:t>, </a:t>
            </a:r>
            <a:r>
              <a:rPr lang="de-DE" sz="1700" dirty="0" smtClean="0">
                <a:solidFill>
                  <a:srgbClr val="FFC000"/>
                </a:solidFill>
              </a:rPr>
              <a:t>-Tofu</a:t>
            </a:r>
            <a:r>
              <a:rPr lang="de-DE" sz="1700" dirty="0">
                <a:solidFill>
                  <a:srgbClr val="FFC000"/>
                </a:solidFill>
              </a:rPr>
              <a:t>, </a:t>
            </a:r>
            <a:r>
              <a:rPr lang="de-DE" sz="1700" dirty="0" smtClean="0">
                <a:solidFill>
                  <a:srgbClr val="FFC000"/>
                </a:solidFill>
              </a:rPr>
              <a:t>-Milch</a:t>
            </a:r>
            <a:r>
              <a:rPr lang="de-DE" sz="1700" dirty="0">
                <a:solidFill>
                  <a:srgbClr val="FFC000"/>
                </a:solidFill>
              </a:rPr>
              <a:t>, </a:t>
            </a:r>
            <a:r>
              <a:rPr lang="de-DE" sz="1700" dirty="0" smtClean="0">
                <a:solidFill>
                  <a:srgbClr val="FFC000"/>
                </a:solidFill>
              </a:rPr>
              <a:t>-Ballaststoff- </a:t>
            </a:r>
            <a:r>
              <a:rPr lang="de-DE" sz="1700" dirty="0">
                <a:solidFill>
                  <a:srgbClr val="FFC000"/>
                </a:solidFill>
              </a:rPr>
              <a:t>und </a:t>
            </a:r>
            <a:r>
              <a:rPr lang="de-DE" sz="1700" dirty="0" smtClean="0">
                <a:solidFill>
                  <a:srgbClr val="FFC000"/>
                </a:solidFill>
              </a:rPr>
              <a:t>–Eiweißkonzentrat </a:t>
            </a:r>
            <a:r>
              <a:rPr lang="de-DE" sz="1700" dirty="0">
                <a:solidFill>
                  <a:srgbClr val="FFC000"/>
                </a:solidFill>
              </a:rPr>
              <a:t>finden Verwendung in Brot- und Backwaren </a:t>
            </a:r>
            <a:endParaRPr lang="de-DE" sz="1700" dirty="0" smtClean="0">
              <a:solidFill>
                <a:srgbClr val="FFC000"/>
              </a:solidFill>
            </a:endParaRPr>
          </a:p>
        </p:txBody>
      </p:sp>
      <p:sp>
        <p:nvSpPr>
          <p:cNvPr id="7" name="Textfeld 6"/>
          <p:cNvSpPr txBox="1"/>
          <p:nvPr/>
        </p:nvSpPr>
        <p:spPr>
          <a:xfrm>
            <a:off x="251520" y="4293096"/>
            <a:ext cx="4608512" cy="954107"/>
          </a:xfrm>
          <a:prstGeom prst="rect">
            <a:avLst/>
          </a:prstGeom>
          <a:noFill/>
        </p:spPr>
        <p:txBody>
          <a:bodyPr wrap="square" rtlCol="0">
            <a:spAutoFit/>
          </a:bodyPr>
          <a:lstStyle/>
          <a:p>
            <a:r>
              <a:rPr lang="de-DE" sz="2800" dirty="0" smtClean="0"/>
              <a:t>Sesamsamen, Öl, Mehl oder Paste</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3246611" cy="3246611"/>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7378238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835883" y="501774"/>
            <a:ext cx="3246512" cy="5257583"/>
          </a:xfrm>
        </p:spPr>
        <p:txBody>
          <a:bodyPr>
            <a:normAutofit/>
          </a:bodyPr>
          <a:lstStyle/>
          <a:p>
            <a:r>
              <a:rPr lang="de-DE" sz="1500" b="1" dirty="0" smtClean="0"/>
              <a:t>Erzeugnisse daraus (Beispiele)</a:t>
            </a:r>
          </a:p>
          <a:p>
            <a:endParaRPr lang="de-DE" sz="1600" dirty="0" smtClean="0"/>
          </a:p>
          <a:p>
            <a:pPr marL="285750" indent="-285750">
              <a:buClr>
                <a:schemeClr val="tx1"/>
              </a:buClr>
              <a:buFont typeface="Wingdings" panose="05000000000000000000" pitchFamily="2" charset="2"/>
              <a:buChar char="Ø"/>
            </a:pPr>
            <a:r>
              <a:rPr lang="de-DE" sz="1500" dirty="0"/>
              <a:t>Brot, </a:t>
            </a:r>
            <a:r>
              <a:rPr lang="de-DE" sz="1500" dirty="0" smtClean="0"/>
              <a:t>Backwaren</a:t>
            </a:r>
          </a:p>
          <a:p>
            <a:pPr marL="285750" indent="-285750">
              <a:buClr>
                <a:schemeClr val="tx1"/>
              </a:buClr>
              <a:buFont typeface="Wingdings" panose="05000000000000000000" pitchFamily="2" charset="2"/>
              <a:buChar char="Ø"/>
            </a:pPr>
            <a:r>
              <a:rPr lang="de-DE" sz="1500" dirty="0" smtClean="0"/>
              <a:t>Hamburgerbrötchen</a:t>
            </a:r>
            <a:r>
              <a:rPr lang="de-DE" sz="1500" dirty="0"/>
              <a:t>, </a:t>
            </a:r>
            <a:r>
              <a:rPr lang="de-DE" sz="1500" dirty="0" smtClean="0"/>
              <a:t>Fladenbrot</a:t>
            </a:r>
          </a:p>
          <a:p>
            <a:pPr marL="285750" indent="-285750">
              <a:buClr>
                <a:schemeClr val="tx1"/>
              </a:buClr>
              <a:buFont typeface="Wingdings" panose="05000000000000000000" pitchFamily="2" charset="2"/>
              <a:buChar char="Ø"/>
            </a:pPr>
            <a:r>
              <a:rPr lang="de-DE" sz="1500" dirty="0" smtClean="0"/>
              <a:t>Müsliriegel</a:t>
            </a:r>
            <a:r>
              <a:rPr lang="de-DE" sz="1500" dirty="0"/>
              <a:t>, </a:t>
            </a:r>
            <a:endParaRPr lang="de-DE" sz="1500" dirty="0" smtClean="0"/>
          </a:p>
          <a:p>
            <a:pPr marL="285750" indent="-285750">
              <a:buClr>
                <a:schemeClr val="tx1"/>
              </a:buClr>
              <a:buFont typeface="Wingdings" panose="05000000000000000000" pitchFamily="2" charset="2"/>
              <a:buChar char="Ø"/>
            </a:pPr>
            <a:r>
              <a:rPr lang="de-DE" sz="1500" dirty="0" smtClean="0"/>
              <a:t>Salatsaucen</a:t>
            </a:r>
          </a:p>
          <a:p>
            <a:pPr marL="285750" indent="-285750">
              <a:buClr>
                <a:schemeClr val="tx1"/>
              </a:buClr>
              <a:buFont typeface="Wingdings" panose="05000000000000000000" pitchFamily="2" charset="2"/>
              <a:buChar char="Ø"/>
            </a:pPr>
            <a:r>
              <a:rPr lang="de-DE" sz="1500" dirty="0" smtClean="0"/>
              <a:t>Verwendung</a:t>
            </a:r>
            <a:r>
              <a:rPr lang="de-DE" sz="1500" dirty="0"/>
              <a:t>. In asiatischer, türkischer und orientalischer Küche, </a:t>
            </a:r>
            <a:endParaRPr lang="de-DE" sz="1500" dirty="0" smtClean="0"/>
          </a:p>
          <a:p>
            <a:pPr marL="285750" indent="-285750">
              <a:buClr>
                <a:schemeClr val="tx1"/>
              </a:buClr>
              <a:buFont typeface="Wingdings" panose="05000000000000000000" pitchFamily="2" charset="2"/>
              <a:buChar char="Ø"/>
            </a:pPr>
            <a:r>
              <a:rPr lang="de-DE" sz="1500" dirty="0" smtClean="0"/>
              <a:t>Falafel</a:t>
            </a:r>
            <a:r>
              <a:rPr lang="de-DE" sz="1500" dirty="0"/>
              <a:t>, </a:t>
            </a:r>
            <a:r>
              <a:rPr lang="de-DE" sz="1500" dirty="0" err="1"/>
              <a:t>Hummus</a:t>
            </a:r>
            <a:r>
              <a:rPr lang="de-DE" sz="1500" dirty="0"/>
              <a:t>, </a:t>
            </a:r>
            <a:r>
              <a:rPr lang="de-DE" sz="1500" dirty="0" err="1" smtClean="0"/>
              <a:t>Moutabel</a:t>
            </a:r>
            <a:endParaRPr lang="de-DE" sz="1500" dirty="0" smtClean="0"/>
          </a:p>
          <a:p>
            <a:endParaRPr lang="de-DE" sz="1600" dirty="0"/>
          </a:p>
          <a:p>
            <a:r>
              <a:rPr lang="de-DE" sz="1600" dirty="0" smtClean="0">
                <a:solidFill>
                  <a:srgbClr val="FFC000"/>
                </a:solidFill>
              </a:rPr>
              <a:t>Achtung: wird oft bei Bioprodukten</a:t>
            </a:r>
          </a:p>
          <a:p>
            <a:r>
              <a:rPr lang="de-DE" sz="1600" dirty="0">
                <a:solidFill>
                  <a:srgbClr val="FFC000"/>
                </a:solidFill>
              </a:rPr>
              <a:t>und vegetarischer </a:t>
            </a:r>
            <a:r>
              <a:rPr lang="de-DE" sz="1600" dirty="0" smtClean="0">
                <a:solidFill>
                  <a:srgbClr val="FFC000"/>
                </a:solidFill>
              </a:rPr>
              <a:t>Küche als Salzersatz verwendet</a:t>
            </a:r>
          </a:p>
        </p:txBody>
      </p:sp>
      <p:sp>
        <p:nvSpPr>
          <p:cNvPr id="7" name="Textfeld 6"/>
          <p:cNvSpPr txBox="1"/>
          <p:nvPr/>
        </p:nvSpPr>
        <p:spPr>
          <a:xfrm>
            <a:off x="251520" y="4293096"/>
            <a:ext cx="4608512" cy="954107"/>
          </a:xfrm>
          <a:prstGeom prst="rect">
            <a:avLst/>
          </a:prstGeom>
          <a:noFill/>
        </p:spPr>
        <p:txBody>
          <a:bodyPr wrap="square" rtlCol="0">
            <a:spAutoFit/>
          </a:bodyPr>
          <a:lstStyle/>
          <a:p>
            <a:r>
              <a:rPr lang="de-DE" sz="2800" dirty="0" smtClean="0"/>
              <a:t>Lupinenmehl, Konzentrat, Protein, </a:t>
            </a:r>
            <a:r>
              <a:rPr lang="de-DE" sz="2800" dirty="0" err="1" smtClean="0"/>
              <a:t>Insolat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3246611" cy="3246611"/>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76672"/>
            <a:ext cx="3468886" cy="346888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05779075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862126" y="581409"/>
            <a:ext cx="3246512" cy="5257583"/>
          </a:xfrm>
        </p:spPr>
        <p:txBody>
          <a:bodyPr>
            <a:normAutofit/>
          </a:bodyPr>
          <a:lstStyle/>
          <a:p>
            <a:r>
              <a:rPr lang="de-DE" sz="1500" b="1" dirty="0" smtClean="0"/>
              <a:t>Erzeugnisse daraus (Beispiele)</a:t>
            </a:r>
          </a:p>
          <a:p>
            <a:endParaRPr lang="de-DE" sz="1500" dirty="0" smtClean="0"/>
          </a:p>
          <a:p>
            <a:pPr marL="285750" indent="-285750">
              <a:buClr>
                <a:schemeClr val="tx1"/>
              </a:buClr>
              <a:buFont typeface="Wingdings" panose="05000000000000000000" pitchFamily="2" charset="2"/>
              <a:buChar char="Ø"/>
            </a:pPr>
            <a:r>
              <a:rPr lang="de-DE" sz="1500" dirty="0" smtClean="0"/>
              <a:t>Feinkostsalaten </a:t>
            </a:r>
          </a:p>
          <a:p>
            <a:pPr marL="285750" indent="-285750">
              <a:buClr>
                <a:schemeClr val="tx1"/>
              </a:buClr>
              <a:buFont typeface="Wingdings" panose="05000000000000000000" pitchFamily="2" charset="2"/>
              <a:buChar char="Ø"/>
            </a:pPr>
            <a:r>
              <a:rPr lang="de-DE" sz="1500" dirty="0" smtClean="0"/>
              <a:t>in spanischer Paella</a:t>
            </a:r>
          </a:p>
          <a:p>
            <a:pPr marL="285750" indent="-285750">
              <a:buClr>
                <a:schemeClr val="tx1"/>
              </a:buClr>
              <a:buFont typeface="Wingdings" panose="05000000000000000000" pitchFamily="2" charset="2"/>
              <a:buChar char="Ø"/>
            </a:pPr>
            <a:r>
              <a:rPr lang="de-DE" sz="1500" dirty="0" smtClean="0"/>
              <a:t>französischer  </a:t>
            </a:r>
            <a:r>
              <a:rPr lang="de-DE" sz="1500" dirty="0" err="1" smtClean="0"/>
              <a:t>Bouillabaise</a:t>
            </a:r>
            <a:r>
              <a:rPr lang="de-DE" sz="1500" dirty="0" smtClean="0"/>
              <a:t> </a:t>
            </a:r>
          </a:p>
          <a:p>
            <a:pPr marL="285750" indent="-285750">
              <a:buClr>
                <a:schemeClr val="tx1"/>
              </a:buClr>
              <a:buFont typeface="Wingdings" panose="05000000000000000000" pitchFamily="2" charset="2"/>
              <a:buChar char="Ø"/>
            </a:pPr>
            <a:r>
              <a:rPr lang="de-DE" sz="1500" dirty="0" smtClean="0"/>
              <a:t>asiatischen </a:t>
            </a:r>
            <a:r>
              <a:rPr lang="de-DE" sz="1500" dirty="0"/>
              <a:t>(</a:t>
            </a:r>
            <a:r>
              <a:rPr lang="de-DE" sz="1500" dirty="0" err="1"/>
              <a:t>Surimi</a:t>
            </a:r>
            <a:r>
              <a:rPr lang="de-DE" sz="1500" dirty="0"/>
              <a:t>, </a:t>
            </a:r>
            <a:r>
              <a:rPr lang="de-DE" sz="1500" dirty="0" err="1"/>
              <a:t>Sashimi</a:t>
            </a:r>
            <a:r>
              <a:rPr lang="de-DE" sz="1500" dirty="0"/>
              <a:t>, </a:t>
            </a:r>
            <a:r>
              <a:rPr lang="de-DE" sz="1500" dirty="0" err="1"/>
              <a:t>Kroepoek</a:t>
            </a:r>
            <a:r>
              <a:rPr lang="de-DE" sz="1500" dirty="0"/>
              <a:t>) </a:t>
            </a:r>
            <a:endParaRPr lang="de-DE" sz="1500" dirty="0" smtClean="0"/>
          </a:p>
          <a:p>
            <a:pPr marL="285750" indent="-285750">
              <a:buClr>
                <a:schemeClr val="tx1"/>
              </a:buClr>
              <a:buFont typeface="Wingdings" panose="05000000000000000000" pitchFamily="2" charset="2"/>
              <a:buChar char="Ø"/>
            </a:pPr>
            <a:endParaRPr lang="de-DE" sz="1500" dirty="0"/>
          </a:p>
          <a:p>
            <a:r>
              <a:rPr lang="de-DE" sz="1500" dirty="0" smtClean="0"/>
              <a:t>Shrimps-Paste </a:t>
            </a:r>
            <a:r>
              <a:rPr lang="de-DE" sz="1500" dirty="0"/>
              <a:t>ist in asiatischen Gerichten eine verbreitete Zutat. </a:t>
            </a:r>
            <a:endParaRPr lang="de-DE" sz="1500" dirty="0" smtClean="0"/>
          </a:p>
          <a:p>
            <a:endParaRPr lang="de-DE" sz="1600" dirty="0"/>
          </a:p>
          <a:p>
            <a:r>
              <a:rPr lang="de-DE" sz="1600" dirty="0" smtClean="0">
                <a:solidFill>
                  <a:srgbClr val="FFC000"/>
                </a:solidFill>
              </a:rPr>
              <a:t>Achtung: </a:t>
            </a:r>
            <a:r>
              <a:rPr lang="de-DE" sz="1600" dirty="0">
                <a:solidFill>
                  <a:srgbClr val="FFC000"/>
                </a:solidFill>
              </a:rPr>
              <a:t>Die allergische Reaktion setzt meistens direkt nach dem Verzehr ein. </a:t>
            </a:r>
            <a:r>
              <a:rPr lang="de-DE" sz="1600" dirty="0" smtClean="0">
                <a:solidFill>
                  <a:srgbClr val="FFC000"/>
                </a:solidFill>
              </a:rPr>
              <a:t>Lebensgefahr </a:t>
            </a: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Scampi</a:t>
            </a:r>
            <a:r>
              <a:rPr lang="de-DE" sz="2800" dirty="0"/>
              <a:t>, Shrimps, Garnelen, Hummer, Langusten, Krebse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08" y="332657"/>
            <a:ext cx="3549802" cy="3549802"/>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40860654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788024" y="564156"/>
            <a:ext cx="3246512" cy="5257583"/>
          </a:xfrm>
        </p:spPr>
        <p:txBody>
          <a:bodyPr>
            <a:normAutofit lnSpcReduction="10000"/>
          </a:bodyPr>
          <a:lstStyle/>
          <a:p>
            <a:r>
              <a:rPr lang="de-DE" sz="1500" b="1" dirty="0" smtClean="0"/>
              <a:t>Erzeugnisse daraus (Beispiele)</a:t>
            </a:r>
          </a:p>
          <a:p>
            <a:endParaRPr lang="de-DE" sz="1600" dirty="0" smtClean="0"/>
          </a:p>
          <a:p>
            <a:pPr marL="285750" indent="-285750">
              <a:buClr>
                <a:schemeClr val="tx1"/>
              </a:buClr>
              <a:buFont typeface="Wingdings" panose="05000000000000000000" pitchFamily="2" charset="2"/>
              <a:buChar char="Ø"/>
            </a:pPr>
            <a:r>
              <a:rPr lang="de-DE" sz="1500" dirty="0" smtClean="0"/>
              <a:t>Feinkostsalaten </a:t>
            </a:r>
          </a:p>
          <a:p>
            <a:pPr marL="285750" indent="-285750">
              <a:buClr>
                <a:schemeClr val="tx1"/>
              </a:buClr>
              <a:buFont typeface="Wingdings" panose="05000000000000000000" pitchFamily="2" charset="2"/>
              <a:buChar char="Ø"/>
            </a:pPr>
            <a:r>
              <a:rPr lang="de-DE" sz="1500" dirty="0" err="1" smtClean="0"/>
              <a:t>Surimi</a:t>
            </a:r>
            <a:endParaRPr lang="de-DE" sz="1500" dirty="0" smtClean="0"/>
          </a:p>
          <a:p>
            <a:pPr marL="285750" indent="-285750">
              <a:buClr>
                <a:schemeClr val="tx1"/>
              </a:buClr>
              <a:buFont typeface="Wingdings" panose="05000000000000000000" pitchFamily="2" charset="2"/>
              <a:buChar char="Ø"/>
            </a:pPr>
            <a:r>
              <a:rPr lang="de-DE" sz="1500" dirty="0" smtClean="0"/>
              <a:t>Anchovis auf z.B. Pizzen</a:t>
            </a:r>
          </a:p>
          <a:p>
            <a:pPr marL="285750" indent="-285750">
              <a:buClr>
                <a:schemeClr val="tx1"/>
              </a:buClr>
              <a:buFont typeface="Wingdings" panose="05000000000000000000" pitchFamily="2" charset="2"/>
              <a:buChar char="Ø"/>
            </a:pPr>
            <a:r>
              <a:rPr lang="de-DE" sz="1500" dirty="0" smtClean="0"/>
              <a:t>in spanischer Paella</a:t>
            </a:r>
          </a:p>
          <a:p>
            <a:pPr marL="285750" indent="-285750">
              <a:buClr>
                <a:schemeClr val="tx1"/>
              </a:buClr>
              <a:buFont typeface="Wingdings" panose="05000000000000000000" pitchFamily="2" charset="2"/>
              <a:buChar char="Ø"/>
            </a:pPr>
            <a:r>
              <a:rPr lang="de-DE" sz="1500" dirty="0" smtClean="0"/>
              <a:t>französischer  </a:t>
            </a:r>
            <a:r>
              <a:rPr lang="de-DE" sz="1500" dirty="0" err="1" smtClean="0"/>
              <a:t>Bouillabaise</a:t>
            </a:r>
            <a:r>
              <a:rPr lang="de-DE" sz="1500" dirty="0" smtClean="0"/>
              <a:t> </a:t>
            </a:r>
          </a:p>
          <a:p>
            <a:pPr marL="285750" indent="-285750">
              <a:buClr>
                <a:schemeClr val="tx1"/>
              </a:buClr>
              <a:buFont typeface="Wingdings" panose="05000000000000000000" pitchFamily="2" charset="2"/>
              <a:buChar char="Ø"/>
            </a:pPr>
            <a:r>
              <a:rPr lang="de-DE" sz="1500" dirty="0" smtClean="0"/>
              <a:t>asiatischen </a:t>
            </a:r>
            <a:r>
              <a:rPr lang="de-DE" sz="1500" dirty="0"/>
              <a:t>(</a:t>
            </a:r>
            <a:r>
              <a:rPr lang="de-DE" sz="1500" dirty="0" err="1"/>
              <a:t>Surimi</a:t>
            </a:r>
            <a:r>
              <a:rPr lang="de-DE" sz="1500" dirty="0"/>
              <a:t>, </a:t>
            </a:r>
            <a:r>
              <a:rPr lang="de-DE" sz="1500" dirty="0" err="1"/>
              <a:t>Sashimi</a:t>
            </a:r>
            <a:r>
              <a:rPr lang="de-DE" sz="1500" dirty="0"/>
              <a:t>, </a:t>
            </a:r>
            <a:r>
              <a:rPr lang="de-DE" sz="1500" dirty="0" err="1"/>
              <a:t>Kroepoek</a:t>
            </a:r>
            <a:r>
              <a:rPr lang="de-DE" sz="1500" dirty="0"/>
              <a:t>) </a:t>
            </a:r>
            <a:endParaRPr lang="de-DE" sz="1500" dirty="0" smtClean="0"/>
          </a:p>
          <a:p>
            <a:pPr marL="285750" indent="-285750">
              <a:buClr>
                <a:schemeClr val="tx1"/>
              </a:buClr>
              <a:buFont typeface="Wingdings" panose="05000000000000000000" pitchFamily="2" charset="2"/>
              <a:buChar char="Ø"/>
            </a:pPr>
            <a:endParaRPr lang="de-DE" sz="1600" dirty="0"/>
          </a:p>
          <a:p>
            <a:r>
              <a:rPr lang="de-DE" sz="1500" dirty="0" smtClean="0"/>
              <a:t>Fisch- Paste </a:t>
            </a:r>
            <a:r>
              <a:rPr lang="de-DE" sz="1500" dirty="0"/>
              <a:t>ist in asiatischen Gerichten eine verbreitete Zutat. </a:t>
            </a:r>
            <a:endParaRPr lang="de-DE" sz="1500" dirty="0" smtClean="0"/>
          </a:p>
          <a:p>
            <a:endParaRPr lang="de-DE" sz="1500" dirty="0"/>
          </a:p>
          <a:p>
            <a:r>
              <a:rPr lang="de-DE" sz="1600" dirty="0" smtClean="0">
                <a:solidFill>
                  <a:srgbClr val="FFC000"/>
                </a:solidFill>
              </a:rPr>
              <a:t>Achtung: </a:t>
            </a:r>
            <a:r>
              <a:rPr lang="de-DE" sz="1600" dirty="0">
                <a:solidFill>
                  <a:srgbClr val="FFC000"/>
                </a:solidFill>
              </a:rPr>
              <a:t>Hochsensible Fischallergiker können Reaktionen auf Hühnereier zeigen aufgrund möglicher Fütterung der </a:t>
            </a:r>
            <a:r>
              <a:rPr lang="de-DE" sz="1600" dirty="0" smtClean="0">
                <a:solidFill>
                  <a:srgbClr val="FFC000"/>
                </a:solidFill>
              </a:rPr>
              <a:t>Hühner mit </a:t>
            </a:r>
            <a:r>
              <a:rPr lang="de-DE" sz="1600" dirty="0">
                <a:solidFill>
                  <a:srgbClr val="FFC000"/>
                </a:solidFill>
              </a:rPr>
              <a:t>Fischmehl oder Beschwerden durch das Einatmen von Fischgeruch entwickeln </a:t>
            </a:r>
            <a:endParaRPr lang="de-DE" sz="1600" dirty="0" smtClean="0">
              <a:solidFill>
                <a:srgbClr val="FFC000"/>
              </a:solidFill>
            </a:endParaRP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Süß- und Salzwasserfische, Fischpasten, Anchovis, Sprotten, Kaviar </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95" y="304243"/>
            <a:ext cx="3628061" cy="3628061"/>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203362007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211960" y="555530"/>
            <a:ext cx="3750568" cy="5257583"/>
          </a:xfrm>
        </p:spPr>
        <p:txBody>
          <a:bodyPr>
            <a:normAutofit fontScale="55000" lnSpcReduction="20000"/>
          </a:bodyPr>
          <a:lstStyle/>
          <a:p>
            <a:r>
              <a:rPr lang="de-DE" sz="2700" b="1" dirty="0" smtClean="0"/>
              <a:t>Erzeugnisse daraus (Beispiele</a:t>
            </a:r>
            <a:r>
              <a:rPr lang="de-DE" sz="2900" b="1" dirty="0" smtClean="0"/>
              <a:t>)</a:t>
            </a:r>
          </a:p>
          <a:p>
            <a:endParaRPr lang="de-DE" sz="1600" dirty="0" smtClean="0"/>
          </a:p>
          <a:p>
            <a:pPr marL="457200" indent="-457200">
              <a:buClr>
                <a:schemeClr val="tx1"/>
              </a:buClr>
              <a:buFont typeface="Wingdings" panose="05000000000000000000" pitchFamily="2" charset="2"/>
              <a:buChar char="Ø"/>
            </a:pPr>
            <a:r>
              <a:rPr lang="de-DE" sz="2700" dirty="0"/>
              <a:t>Sojamehl, Sojasoße (</a:t>
            </a:r>
            <a:r>
              <a:rPr lang="de-DE" sz="2700" dirty="0" err="1"/>
              <a:t>Tamari</a:t>
            </a:r>
            <a:r>
              <a:rPr lang="de-DE" sz="2700" dirty="0"/>
              <a:t>, </a:t>
            </a:r>
            <a:r>
              <a:rPr lang="de-DE" sz="2700" dirty="0" err="1" smtClean="0"/>
              <a:t>Shoyu</a:t>
            </a:r>
            <a:r>
              <a:rPr lang="de-DE" sz="2700" dirty="0" smtClean="0"/>
              <a:t>)</a:t>
            </a:r>
          </a:p>
          <a:p>
            <a:pPr marL="457200" indent="-457200">
              <a:buClr>
                <a:schemeClr val="tx1"/>
              </a:buClr>
              <a:buFont typeface="Wingdings" panose="05000000000000000000" pitchFamily="2" charset="2"/>
              <a:buChar char="Ø"/>
            </a:pPr>
            <a:r>
              <a:rPr lang="de-DE" sz="2700" dirty="0" smtClean="0"/>
              <a:t>Sojapaste</a:t>
            </a:r>
            <a:r>
              <a:rPr lang="de-DE" sz="2700" dirty="0"/>
              <a:t>, Miso, </a:t>
            </a:r>
            <a:r>
              <a:rPr lang="de-DE" sz="2700" dirty="0" err="1"/>
              <a:t>Natto</a:t>
            </a:r>
            <a:r>
              <a:rPr lang="de-DE" sz="2700" dirty="0"/>
              <a:t>, </a:t>
            </a:r>
            <a:r>
              <a:rPr lang="de-DE" sz="2700" dirty="0" err="1" smtClean="0"/>
              <a:t>Tempeh</a:t>
            </a:r>
            <a:endParaRPr lang="de-DE" sz="2700" dirty="0"/>
          </a:p>
          <a:p>
            <a:pPr marL="457200" indent="-457200">
              <a:buClr>
                <a:schemeClr val="tx1"/>
              </a:buClr>
              <a:buFont typeface="Wingdings" panose="05000000000000000000" pitchFamily="2" charset="2"/>
              <a:buChar char="Ø"/>
            </a:pPr>
            <a:r>
              <a:rPr lang="de-DE" sz="2700" dirty="0" smtClean="0"/>
              <a:t>Sojasprossen</a:t>
            </a:r>
            <a:r>
              <a:rPr lang="de-DE" sz="2700" dirty="0"/>
              <a:t>, Sojaöl, </a:t>
            </a:r>
            <a:r>
              <a:rPr lang="de-DE" sz="2700" dirty="0" smtClean="0"/>
              <a:t>Fleischimitate</a:t>
            </a:r>
          </a:p>
          <a:p>
            <a:pPr marL="457200" indent="-457200">
              <a:buClr>
                <a:schemeClr val="tx1"/>
              </a:buClr>
              <a:buFont typeface="Wingdings" panose="05000000000000000000" pitchFamily="2" charset="2"/>
              <a:buChar char="Ø"/>
            </a:pPr>
            <a:r>
              <a:rPr lang="de-DE" sz="2700" dirty="0" smtClean="0"/>
              <a:t>Mayonnaise</a:t>
            </a:r>
            <a:r>
              <a:rPr lang="de-DE" sz="2700" dirty="0"/>
              <a:t>, Ketchup</a:t>
            </a:r>
            <a:r>
              <a:rPr lang="de-DE" sz="2700" dirty="0" smtClean="0"/>
              <a:t>,</a:t>
            </a:r>
          </a:p>
          <a:p>
            <a:pPr marL="457200" indent="-457200">
              <a:buClr>
                <a:schemeClr val="tx1"/>
              </a:buClr>
              <a:buFont typeface="Wingdings" panose="05000000000000000000" pitchFamily="2" charset="2"/>
              <a:buChar char="Ø"/>
            </a:pPr>
            <a:r>
              <a:rPr lang="de-DE" sz="2700" dirty="0" smtClean="0"/>
              <a:t>Desserts</a:t>
            </a:r>
            <a:r>
              <a:rPr lang="de-DE" sz="2700" dirty="0"/>
              <a:t>, Eis, Pudding, </a:t>
            </a:r>
            <a:r>
              <a:rPr lang="de-DE" sz="2700" dirty="0" smtClean="0"/>
              <a:t>Schokolade</a:t>
            </a:r>
          </a:p>
          <a:p>
            <a:endParaRPr lang="de-DE" sz="2600" dirty="0" smtClean="0"/>
          </a:p>
          <a:p>
            <a:r>
              <a:rPr lang="de-DE" sz="2700" dirty="0" smtClean="0"/>
              <a:t>besonders </a:t>
            </a:r>
            <a:r>
              <a:rPr lang="de-DE" sz="2700" dirty="0"/>
              <a:t>in asiatischer und vegetarischer Küche, Margarine, Sojamilch, aber auch in </a:t>
            </a:r>
          </a:p>
          <a:p>
            <a:r>
              <a:rPr lang="de-DE" sz="2700" dirty="0"/>
              <a:t>vielen Fleisch-, Wurst-, Backwaren (Brot, Kuchen, Gebäck) und Milchprodukten, Instantpulver für Kakaogetränke, </a:t>
            </a:r>
            <a:r>
              <a:rPr lang="de-DE" sz="2700" dirty="0" smtClean="0"/>
              <a:t>Kaffeeweißer</a:t>
            </a:r>
            <a:r>
              <a:rPr lang="de-DE" sz="2700" dirty="0"/>
              <a:t>, fertigen Suppen und </a:t>
            </a:r>
            <a:r>
              <a:rPr lang="de-DE" sz="2700" dirty="0" smtClean="0"/>
              <a:t>Saucen</a:t>
            </a:r>
            <a:endParaRPr lang="de-DE" sz="2700" dirty="0"/>
          </a:p>
          <a:p>
            <a:endParaRPr lang="de-DE" sz="2700" dirty="0"/>
          </a:p>
          <a:p>
            <a:r>
              <a:rPr lang="de-DE" sz="2700" dirty="0" smtClean="0"/>
              <a:t>Als </a:t>
            </a:r>
            <a:r>
              <a:rPr lang="de-DE" sz="2700" dirty="0"/>
              <a:t>Zusatzstoff in Form von Backmitteln, Stabilisatoren, Emulgatoren, Lecithin </a:t>
            </a:r>
            <a:endParaRPr lang="de-DE" sz="2700" dirty="0" smtClean="0"/>
          </a:p>
          <a:p>
            <a:r>
              <a:rPr lang="de-DE" sz="2700" dirty="0" smtClean="0"/>
              <a:t>(</a:t>
            </a:r>
            <a:r>
              <a:rPr lang="de-DE" sz="2700" dirty="0"/>
              <a:t>E 322). </a:t>
            </a:r>
            <a:endParaRPr lang="de-DE" sz="2700" dirty="0" smtClean="0"/>
          </a:p>
          <a:p>
            <a:endParaRPr lang="de-DE" sz="1600" dirty="0">
              <a:solidFill>
                <a:srgbClr val="FFC000"/>
              </a:solidFill>
            </a:endParaRPr>
          </a:p>
          <a:p>
            <a:endParaRPr lang="de-DE" sz="1600" dirty="0" smtClean="0">
              <a:solidFill>
                <a:srgbClr val="FFC000"/>
              </a:solidFill>
            </a:endParaRPr>
          </a:p>
          <a:p>
            <a:r>
              <a:rPr lang="de-DE" sz="2900" dirty="0" smtClean="0">
                <a:solidFill>
                  <a:srgbClr val="FFC000"/>
                </a:solidFill>
              </a:rPr>
              <a:t>Achtung: Tofu und somit viele Fleischersatzprodukte für Vegetarier und Veganer beinhalten Soja </a:t>
            </a:r>
          </a:p>
        </p:txBody>
      </p:sp>
      <p:sp>
        <p:nvSpPr>
          <p:cNvPr id="7" name="Textfeld 6"/>
          <p:cNvSpPr txBox="1"/>
          <p:nvPr/>
        </p:nvSpPr>
        <p:spPr>
          <a:xfrm>
            <a:off x="251520" y="4293096"/>
            <a:ext cx="4608512" cy="954107"/>
          </a:xfrm>
          <a:prstGeom prst="rect">
            <a:avLst/>
          </a:prstGeom>
          <a:noFill/>
        </p:spPr>
        <p:txBody>
          <a:bodyPr wrap="square" rtlCol="0">
            <a:spAutoFit/>
          </a:bodyPr>
          <a:lstStyle/>
          <a:p>
            <a:r>
              <a:rPr lang="de-DE" sz="2800" dirty="0" smtClean="0"/>
              <a:t>Sojaprodukte, </a:t>
            </a:r>
          </a:p>
          <a:p>
            <a:r>
              <a:rPr lang="de-DE" sz="2800" dirty="0" smtClean="0"/>
              <a:t>Sprossen, Tofu</a:t>
            </a:r>
            <a:endParaRPr lang="de-DE" sz="2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6402"/>
            <a:ext cx="3750667" cy="3750667"/>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427070228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427984" y="547681"/>
            <a:ext cx="3606552" cy="5257583"/>
          </a:xfrm>
        </p:spPr>
        <p:txBody>
          <a:bodyPr>
            <a:normAutofit fontScale="77500" lnSpcReduction="20000"/>
          </a:bodyPr>
          <a:lstStyle/>
          <a:p>
            <a:r>
              <a:rPr lang="de-DE" sz="1900" b="1" dirty="0" smtClean="0"/>
              <a:t>Erzeugnisse daraus (Beispiele)</a:t>
            </a:r>
          </a:p>
          <a:p>
            <a:endParaRPr lang="de-DE" sz="1600" dirty="0" smtClean="0"/>
          </a:p>
          <a:p>
            <a:pPr marL="285750" indent="-285750">
              <a:buClr>
                <a:schemeClr val="tx1"/>
              </a:buClr>
              <a:buFont typeface="Wingdings" panose="05000000000000000000" pitchFamily="2" charset="2"/>
              <a:buChar char="Ø"/>
            </a:pPr>
            <a:r>
              <a:rPr lang="de-DE" sz="1900" dirty="0"/>
              <a:t>Erdnussbutter, -mehl und -öl </a:t>
            </a:r>
            <a:endParaRPr lang="de-DE" sz="1900" dirty="0" smtClean="0"/>
          </a:p>
          <a:p>
            <a:pPr marL="285750" indent="-285750">
              <a:buClr>
                <a:schemeClr val="tx1"/>
              </a:buClr>
              <a:buFont typeface="Wingdings" panose="05000000000000000000" pitchFamily="2" charset="2"/>
              <a:buChar char="Ø"/>
            </a:pPr>
            <a:r>
              <a:rPr lang="de-DE" sz="1900" dirty="0" smtClean="0"/>
              <a:t>in </a:t>
            </a:r>
            <a:r>
              <a:rPr lang="de-DE" sz="1900" dirty="0"/>
              <a:t>Snacks, </a:t>
            </a:r>
            <a:r>
              <a:rPr lang="de-DE" sz="1900" dirty="0" err="1"/>
              <a:t>Knabberartikeln</a:t>
            </a:r>
            <a:r>
              <a:rPr lang="de-DE" sz="1900" dirty="0"/>
              <a:t>, Saucen, </a:t>
            </a:r>
          </a:p>
          <a:p>
            <a:pPr marL="285750" indent="-285750">
              <a:buClr>
                <a:schemeClr val="tx1"/>
              </a:buClr>
              <a:buFont typeface="Wingdings" panose="05000000000000000000" pitchFamily="2" charset="2"/>
              <a:buChar char="Ø"/>
            </a:pPr>
            <a:r>
              <a:rPr lang="de-DE" sz="1900" dirty="0"/>
              <a:t>Kuchen und Gebäck, Müsli, Desserts, Eis, Süßwaren (Schokolade, Pralinen), vorfrittierte Produkte wie Pommes Frites, Rösti, </a:t>
            </a:r>
            <a:endParaRPr lang="de-DE" sz="1900" dirty="0" smtClean="0"/>
          </a:p>
          <a:p>
            <a:pPr marL="285750" indent="-285750">
              <a:buClr>
                <a:schemeClr val="tx1"/>
              </a:buClr>
              <a:buFont typeface="Wingdings" panose="05000000000000000000" pitchFamily="2" charset="2"/>
              <a:buChar char="Ø"/>
            </a:pPr>
            <a:r>
              <a:rPr lang="de-DE" sz="1900" dirty="0" smtClean="0"/>
              <a:t>Füllungen </a:t>
            </a:r>
            <a:r>
              <a:rPr lang="de-DE" sz="1900" dirty="0"/>
              <a:t>in </a:t>
            </a:r>
            <a:r>
              <a:rPr lang="de-DE" sz="1900" dirty="0" smtClean="0"/>
              <a:t>Teigwaren</a:t>
            </a:r>
            <a:r>
              <a:rPr lang="de-DE" sz="1900" dirty="0"/>
              <a:t>, vegetarische Aufstriche, Bratlinge. </a:t>
            </a:r>
            <a:endParaRPr lang="de-DE" sz="1900" dirty="0" smtClean="0"/>
          </a:p>
          <a:p>
            <a:endParaRPr lang="de-DE" sz="1600" dirty="0"/>
          </a:p>
          <a:p>
            <a:r>
              <a:rPr lang="de-DE" sz="1900" dirty="0" smtClean="0"/>
              <a:t>Verwendung </a:t>
            </a:r>
            <a:r>
              <a:rPr lang="de-DE" sz="1900" dirty="0"/>
              <a:t>häufig in </a:t>
            </a:r>
            <a:r>
              <a:rPr lang="de-DE" sz="1900" dirty="0" smtClean="0"/>
              <a:t>thailändischer </a:t>
            </a:r>
            <a:r>
              <a:rPr lang="de-DE" sz="1900" dirty="0"/>
              <a:t>und indonesischer Küche, z.B. </a:t>
            </a:r>
            <a:r>
              <a:rPr lang="de-DE" sz="1900" dirty="0" err="1"/>
              <a:t>Saté</a:t>
            </a:r>
            <a:r>
              <a:rPr lang="de-DE" sz="1900" dirty="0"/>
              <a:t>, auch in mexikanischen und afrikanischen </a:t>
            </a:r>
            <a:r>
              <a:rPr lang="de-DE" sz="1900" dirty="0" smtClean="0"/>
              <a:t>Gerichten</a:t>
            </a:r>
            <a:r>
              <a:rPr lang="de-DE" sz="1900" dirty="0"/>
              <a:t>. </a:t>
            </a:r>
            <a:endParaRPr lang="de-DE" sz="1900" dirty="0" smtClean="0"/>
          </a:p>
          <a:p>
            <a:endParaRPr lang="de-DE" sz="1600" dirty="0"/>
          </a:p>
          <a:p>
            <a:r>
              <a:rPr lang="de-DE" sz="1900" dirty="0" smtClean="0"/>
              <a:t>Lecithin </a:t>
            </a:r>
            <a:r>
              <a:rPr lang="de-DE" sz="1900" dirty="0"/>
              <a:t>(E322) kann aus Erdnüssen gewonnen werden</a:t>
            </a:r>
            <a:endParaRPr lang="de-DE" sz="1900" dirty="0" smtClean="0">
              <a:solidFill>
                <a:srgbClr val="FFC000"/>
              </a:solidFill>
            </a:endParaRPr>
          </a:p>
          <a:p>
            <a:endParaRPr lang="de-DE" sz="1600" dirty="0" smtClean="0">
              <a:solidFill>
                <a:srgbClr val="FFC000"/>
              </a:solidFill>
            </a:endParaRPr>
          </a:p>
          <a:p>
            <a:endParaRPr lang="de-DE" sz="1600" dirty="0">
              <a:solidFill>
                <a:srgbClr val="FFC000"/>
              </a:solidFill>
            </a:endParaRPr>
          </a:p>
          <a:p>
            <a:endParaRPr lang="de-DE" sz="1600" dirty="0" smtClean="0">
              <a:solidFill>
                <a:srgbClr val="FFC000"/>
              </a:solidFill>
            </a:endParaRPr>
          </a:p>
          <a:p>
            <a:r>
              <a:rPr lang="de-DE" sz="2100" dirty="0" smtClean="0">
                <a:solidFill>
                  <a:srgbClr val="FFC000"/>
                </a:solidFill>
              </a:rPr>
              <a:t>Achtung: Bei Saucen, </a:t>
            </a:r>
            <a:r>
              <a:rPr lang="de-DE" sz="2100" dirty="0" err="1" smtClean="0">
                <a:solidFill>
                  <a:srgbClr val="FFC000"/>
                </a:solidFill>
              </a:rPr>
              <a:t>Frittierfett</a:t>
            </a:r>
            <a:r>
              <a:rPr lang="de-DE" sz="2100" dirty="0" smtClean="0">
                <a:solidFill>
                  <a:srgbClr val="FFC000"/>
                </a:solidFill>
              </a:rPr>
              <a:t> und Fertigprodukten </a:t>
            </a: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Alle Nusssorten,</a:t>
            </a:r>
          </a:p>
          <a:p>
            <a:r>
              <a:rPr lang="de-DE" sz="2800" dirty="0" smtClean="0"/>
              <a:t> Mandeln, Pistazien, </a:t>
            </a:r>
            <a:r>
              <a:rPr lang="de-DE" sz="2800" dirty="0" err="1" smtClean="0"/>
              <a:t>Cachewkerne</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02" y="140543"/>
            <a:ext cx="3786672" cy="3786672"/>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211372147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427984" y="547681"/>
            <a:ext cx="3606552" cy="5257583"/>
          </a:xfrm>
        </p:spPr>
        <p:txBody>
          <a:bodyPr>
            <a:normAutofit/>
          </a:bodyPr>
          <a:lstStyle/>
          <a:p>
            <a:r>
              <a:rPr lang="de-DE" sz="1600" b="1" dirty="0" smtClean="0"/>
              <a:t>Erzeugnisse daraus (Beispiele)</a:t>
            </a:r>
          </a:p>
          <a:p>
            <a:endParaRPr lang="de-DE" sz="1600" dirty="0" smtClean="0"/>
          </a:p>
          <a:p>
            <a:endParaRPr lang="de-DE" sz="1600" dirty="0" smtClean="0"/>
          </a:p>
          <a:p>
            <a:pPr marL="285750" indent="-285750">
              <a:buClr>
                <a:schemeClr val="tx1"/>
              </a:buClr>
              <a:buFont typeface="Wingdings" panose="05000000000000000000" pitchFamily="2" charset="2"/>
              <a:buChar char="Ø"/>
            </a:pPr>
            <a:r>
              <a:rPr lang="de-DE" sz="1500" dirty="0"/>
              <a:t>Salatdressings, Marinaden, </a:t>
            </a:r>
            <a:endParaRPr lang="de-DE" sz="1500" dirty="0" smtClean="0"/>
          </a:p>
          <a:p>
            <a:pPr marL="285750" indent="-285750">
              <a:buClr>
                <a:schemeClr val="tx1"/>
              </a:buClr>
              <a:buFont typeface="Wingdings" panose="05000000000000000000" pitchFamily="2" charset="2"/>
              <a:buChar char="Ø"/>
            </a:pPr>
            <a:r>
              <a:rPr lang="de-DE" sz="1500" dirty="0" smtClean="0"/>
              <a:t>Suppen</a:t>
            </a:r>
            <a:r>
              <a:rPr lang="de-DE" sz="1500" dirty="0"/>
              <a:t>, Saucen</a:t>
            </a:r>
            <a:r>
              <a:rPr lang="de-DE" sz="1500" dirty="0" smtClean="0"/>
              <a:t>,</a:t>
            </a:r>
          </a:p>
          <a:p>
            <a:pPr marL="285750" indent="-285750">
              <a:buClr>
                <a:schemeClr val="tx1"/>
              </a:buClr>
              <a:buFont typeface="Wingdings" panose="05000000000000000000" pitchFamily="2" charset="2"/>
              <a:buChar char="Ø"/>
            </a:pPr>
            <a:r>
              <a:rPr lang="de-DE" sz="1500" dirty="0" smtClean="0"/>
              <a:t>Currys </a:t>
            </a:r>
          </a:p>
          <a:p>
            <a:pPr marL="285750" indent="-285750">
              <a:buClr>
                <a:schemeClr val="tx1"/>
              </a:buClr>
              <a:buFont typeface="Wingdings" panose="05000000000000000000" pitchFamily="2" charset="2"/>
              <a:buChar char="Ø"/>
            </a:pPr>
            <a:r>
              <a:rPr lang="de-DE" sz="1500" dirty="0" smtClean="0"/>
              <a:t>Pulver/Pasten,</a:t>
            </a:r>
          </a:p>
          <a:p>
            <a:pPr marL="285750" indent="-285750">
              <a:buClr>
                <a:schemeClr val="tx1"/>
              </a:buClr>
              <a:buFont typeface="Wingdings" panose="05000000000000000000" pitchFamily="2" charset="2"/>
              <a:buChar char="Ø"/>
            </a:pPr>
            <a:r>
              <a:rPr lang="de-DE" sz="1500" dirty="0" smtClean="0"/>
              <a:t>Wurst- </a:t>
            </a:r>
            <a:r>
              <a:rPr lang="de-DE" sz="1500" dirty="0"/>
              <a:t>und Fleischwaren, </a:t>
            </a:r>
            <a:r>
              <a:rPr lang="de-DE" sz="1500" dirty="0" smtClean="0"/>
              <a:t>Käse </a:t>
            </a:r>
          </a:p>
          <a:p>
            <a:pPr marL="285750" indent="-285750">
              <a:buClr>
                <a:schemeClr val="tx1"/>
              </a:buClr>
              <a:buFont typeface="Wingdings" panose="05000000000000000000" pitchFamily="2" charset="2"/>
              <a:buChar char="Ø"/>
            </a:pPr>
            <a:r>
              <a:rPr lang="de-DE" sz="1500" dirty="0" smtClean="0"/>
              <a:t>Aufstriche</a:t>
            </a:r>
            <a:endParaRPr lang="de-DE" sz="1500" dirty="0"/>
          </a:p>
          <a:p>
            <a:pPr marL="285750" indent="-285750">
              <a:buClr>
                <a:schemeClr val="tx1"/>
              </a:buClr>
              <a:buFont typeface="Wingdings" panose="05000000000000000000" pitchFamily="2" charset="2"/>
              <a:buChar char="Ø"/>
            </a:pPr>
            <a:r>
              <a:rPr lang="de-DE" sz="1500" dirty="0" smtClean="0"/>
              <a:t>Gewürzmischungen</a:t>
            </a:r>
          </a:p>
          <a:p>
            <a:pPr marL="285750" indent="-285750">
              <a:buClr>
                <a:schemeClr val="tx1"/>
              </a:buClr>
              <a:buFont typeface="Wingdings" panose="05000000000000000000" pitchFamily="2" charset="2"/>
              <a:buChar char="Ø"/>
            </a:pPr>
            <a:r>
              <a:rPr lang="de-DE" sz="1500" dirty="0" smtClean="0"/>
              <a:t>sauer </a:t>
            </a:r>
            <a:r>
              <a:rPr lang="de-DE" sz="1500" dirty="0"/>
              <a:t>eingelegtes Gemüse</a:t>
            </a:r>
            <a:endParaRPr lang="de-DE" sz="1500" dirty="0">
              <a:solidFill>
                <a:srgbClr val="FFC000"/>
              </a:solidFill>
            </a:endParaRPr>
          </a:p>
          <a:p>
            <a:endParaRPr lang="de-DE" sz="1600" dirty="0" smtClean="0">
              <a:solidFill>
                <a:srgbClr val="FFC000"/>
              </a:solidFill>
            </a:endParaRPr>
          </a:p>
          <a:p>
            <a:endParaRPr lang="de-DE" sz="1600" dirty="0" smtClean="0">
              <a:solidFill>
                <a:srgbClr val="FFC000"/>
              </a:solidFill>
            </a:endParaRPr>
          </a:p>
          <a:p>
            <a:r>
              <a:rPr lang="de-DE" sz="1600" dirty="0" smtClean="0">
                <a:solidFill>
                  <a:srgbClr val="FFC000"/>
                </a:solidFill>
              </a:rPr>
              <a:t>Achtung: Da Senf oft als „Gewürz“ verwendet wird ist es oft nicht so leicht zu erkennen.</a:t>
            </a: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Senf, Senfkörner, </a:t>
            </a:r>
          </a:p>
          <a:p>
            <a:r>
              <a:rPr lang="de-DE" sz="2800" dirty="0" smtClean="0"/>
              <a:t>Senföl, Senfsprossen, Senfpulver</a:t>
            </a:r>
            <a:endParaRPr lang="de-DE" sz="2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7577"/>
            <a:ext cx="3786672" cy="3786672"/>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87419889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427984" y="546903"/>
            <a:ext cx="3606552" cy="5257583"/>
          </a:xfrm>
        </p:spPr>
        <p:txBody>
          <a:bodyPr>
            <a:normAutofit/>
          </a:bodyPr>
          <a:lstStyle/>
          <a:p>
            <a:r>
              <a:rPr lang="de-DE" sz="1500" b="1" dirty="0" smtClean="0"/>
              <a:t>Erzeugnisse daraus (Beispiele)</a:t>
            </a:r>
          </a:p>
          <a:p>
            <a:endParaRPr lang="de-DE" sz="1600" dirty="0" smtClean="0"/>
          </a:p>
          <a:p>
            <a:endParaRPr lang="de-DE" sz="1600" dirty="0" smtClean="0"/>
          </a:p>
          <a:p>
            <a:r>
              <a:rPr lang="de-DE" sz="1500" dirty="0"/>
              <a:t>Deklarationspflichtig ab einer Menge von mehr als 10 mg/kg oder </a:t>
            </a:r>
            <a:r>
              <a:rPr lang="de-DE" sz="1500" dirty="0" smtClean="0"/>
              <a:t>10mg/l.</a:t>
            </a:r>
          </a:p>
          <a:p>
            <a:endParaRPr lang="de-DE" sz="1600" dirty="0" smtClean="0"/>
          </a:p>
          <a:p>
            <a:endParaRPr lang="de-DE" sz="1600" dirty="0"/>
          </a:p>
          <a:p>
            <a:pPr marL="285750" indent="-285750">
              <a:buClr>
                <a:schemeClr val="tx1"/>
              </a:buClr>
              <a:buFont typeface="Wingdings" panose="05000000000000000000" pitchFamily="2" charset="2"/>
              <a:buChar char="Ø"/>
            </a:pPr>
            <a:r>
              <a:rPr lang="de-DE" sz="1500" dirty="0" smtClean="0"/>
              <a:t>Softdrinks</a:t>
            </a:r>
            <a:r>
              <a:rPr lang="de-DE" sz="1500" dirty="0"/>
              <a:t>, Wein, Bier, </a:t>
            </a:r>
            <a:endParaRPr lang="de-DE" sz="1500" dirty="0" smtClean="0"/>
          </a:p>
          <a:p>
            <a:pPr marL="285750" indent="-285750">
              <a:buClr>
                <a:schemeClr val="tx1"/>
              </a:buClr>
              <a:buFont typeface="Wingdings" panose="05000000000000000000" pitchFamily="2" charset="2"/>
              <a:buChar char="Ø"/>
            </a:pPr>
            <a:r>
              <a:rPr lang="de-DE" sz="1500" dirty="0" smtClean="0"/>
              <a:t>Trockenfrüchten (z.B. Müsli)</a:t>
            </a:r>
          </a:p>
          <a:p>
            <a:pPr marL="285750" indent="-285750">
              <a:buClr>
                <a:schemeClr val="tx1"/>
              </a:buClr>
              <a:buFont typeface="Wingdings" panose="05000000000000000000" pitchFamily="2" charset="2"/>
              <a:buChar char="Ø"/>
            </a:pPr>
            <a:r>
              <a:rPr lang="de-DE" sz="1500" dirty="0" smtClean="0"/>
              <a:t>Nüssen </a:t>
            </a:r>
            <a:r>
              <a:rPr lang="de-DE" sz="1500" dirty="0"/>
              <a:t>mit </a:t>
            </a:r>
            <a:r>
              <a:rPr lang="de-DE" sz="1500" dirty="0" smtClean="0"/>
              <a:t>Schale</a:t>
            </a:r>
          </a:p>
          <a:p>
            <a:pPr marL="285750" indent="-285750">
              <a:buClr>
                <a:schemeClr val="tx1"/>
              </a:buClr>
              <a:buFont typeface="Wingdings" panose="05000000000000000000" pitchFamily="2" charset="2"/>
              <a:buChar char="Ø"/>
            </a:pPr>
            <a:r>
              <a:rPr lang="de-DE" sz="1500" dirty="0" smtClean="0"/>
              <a:t>weißem Gemüse (z.B. Sauerkraut)</a:t>
            </a:r>
          </a:p>
          <a:p>
            <a:pPr marL="285750" indent="-285750">
              <a:buClr>
                <a:schemeClr val="tx1"/>
              </a:buClr>
              <a:buFont typeface="Wingdings" panose="05000000000000000000" pitchFamily="2" charset="2"/>
              <a:buChar char="Ø"/>
            </a:pPr>
            <a:r>
              <a:rPr lang="de-DE" sz="1500" dirty="0" smtClean="0"/>
              <a:t>Fleisch-</a:t>
            </a:r>
            <a:r>
              <a:rPr lang="de-DE" sz="1500" dirty="0"/>
              <a:t>, Fisch- und </a:t>
            </a:r>
            <a:r>
              <a:rPr lang="de-DE" sz="1500" dirty="0" smtClean="0"/>
              <a:t>Meerestierersatzprodukten</a:t>
            </a:r>
          </a:p>
          <a:p>
            <a:pPr marL="285750" indent="-285750">
              <a:buClr>
                <a:schemeClr val="tx1"/>
              </a:buClr>
              <a:buFont typeface="Wingdings" panose="05000000000000000000" pitchFamily="2" charset="2"/>
              <a:buChar char="Ø"/>
            </a:pPr>
            <a:r>
              <a:rPr lang="de-DE" sz="1500" dirty="0" smtClean="0"/>
              <a:t>gesalzenem Trockenfisch</a:t>
            </a:r>
          </a:p>
          <a:p>
            <a:pPr marL="285750" indent="-285750">
              <a:buClr>
                <a:schemeClr val="tx1"/>
              </a:buClr>
              <a:buFont typeface="Wingdings" panose="05000000000000000000" pitchFamily="2" charset="2"/>
              <a:buChar char="Ø"/>
            </a:pPr>
            <a:r>
              <a:rPr lang="de-DE" sz="1500" dirty="0" smtClean="0"/>
              <a:t>Chips, getrocknete</a:t>
            </a:r>
            <a:r>
              <a:rPr lang="de-DE" sz="1500" dirty="0"/>
              <a:t> </a:t>
            </a:r>
            <a:r>
              <a:rPr lang="de-DE" sz="1500" dirty="0" smtClean="0"/>
              <a:t>Kartoffelerzeugnisse</a:t>
            </a:r>
            <a:endParaRPr lang="de-DE" sz="1500" dirty="0"/>
          </a:p>
          <a:p>
            <a:pPr marL="285750" indent="-285750">
              <a:buClr>
                <a:schemeClr val="tx1"/>
              </a:buClr>
              <a:buFont typeface="Wingdings" panose="05000000000000000000" pitchFamily="2" charset="2"/>
              <a:buChar char="Ø"/>
            </a:pPr>
            <a:r>
              <a:rPr lang="de-DE" sz="1500" dirty="0" smtClean="0"/>
              <a:t>Stärke, Sago</a:t>
            </a:r>
            <a:r>
              <a:rPr lang="de-DE" sz="1500" dirty="0"/>
              <a:t>, </a:t>
            </a:r>
            <a:r>
              <a:rPr lang="de-DE" sz="1500" dirty="0" smtClean="0"/>
              <a:t>Graupen</a:t>
            </a:r>
            <a:endParaRPr lang="de-DE" sz="1500" dirty="0" smtClean="0">
              <a:solidFill>
                <a:srgbClr val="FFC000"/>
              </a:solidFill>
            </a:endParaRPr>
          </a:p>
          <a:p>
            <a:endParaRPr lang="de-DE" sz="2900" dirty="0" smtClean="0">
              <a:solidFill>
                <a:srgbClr val="FFC000"/>
              </a:solidFill>
            </a:endParaRP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Trocken Obst und </a:t>
            </a:r>
          </a:p>
          <a:p>
            <a:r>
              <a:rPr lang="de-DE" sz="2800" dirty="0" smtClean="0"/>
              <a:t>Gemüse, Kartoffel-produkte, Wein und Bier</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 y="147577"/>
            <a:ext cx="3768997" cy="3768997"/>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294279087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7315200" cy="1154097"/>
          </a:xfrm>
        </p:spPr>
        <p:txBody>
          <a:bodyPr>
            <a:normAutofit fontScale="90000"/>
          </a:bodyPr>
          <a:lstStyle/>
          <a:p>
            <a:r>
              <a:rPr lang="de-DE" sz="4000" dirty="0" smtClean="0">
                <a:latin typeface="+mn-lt"/>
              </a:rPr>
              <a:t>Lebensmittel-  Unverträglichkeiten und Allergien sind keine Seltenheit </a:t>
            </a:r>
            <a:endParaRPr lang="de-DE" sz="4000" dirty="0">
              <a:latin typeface="+mn-lt"/>
            </a:endParaRPr>
          </a:p>
        </p:txBody>
      </p:sp>
      <p:sp>
        <p:nvSpPr>
          <p:cNvPr id="3" name="Inhaltsplatzhalter 2"/>
          <p:cNvSpPr>
            <a:spLocks noGrp="1"/>
          </p:cNvSpPr>
          <p:nvPr>
            <p:ph idx="1"/>
          </p:nvPr>
        </p:nvSpPr>
        <p:spPr>
          <a:xfrm>
            <a:off x="179513" y="2276872"/>
            <a:ext cx="8793616" cy="3201219"/>
          </a:xfrm>
        </p:spPr>
        <p:txBody>
          <a:bodyPr>
            <a:normAutofit fontScale="92500"/>
          </a:bodyPr>
          <a:lstStyle/>
          <a:p>
            <a:pPr>
              <a:buClr>
                <a:schemeClr val="tx1"/>
              </a:buClr>
              <a:buFont typeface="Wingdings" panose="05000000000000000000" pitchFamily="2" charset="2"/>
              <a:buChar char="Ø"/>
            </a:pPr>
            <a:endParaRPr lang="de-DE" dirty="0" smtClean="0"/>
          </a:p>
          <a:p>
            <a:pPr>
              <a:buClr>
                <a:schemeClr val="tx1"/>
              </a:buClr>
              <a:buFont typeface="Wingdings" panose="05000000000000000000" pitchFamily="2" charset="2"/>
              <a:buChar char="Ø"/>
            </a:pPr>
            <a:r>
              <a:rPr lang="de-DE" sz="3200" dirty="0" smtClean="0"/>
              <a:t>Ca. </a:t>
            </a:r>
            <a:r>
              <a:rPr lang="de-DE" sz="3200" dirty="0" smtClean="0">
                <a:solidFill>
                  <a:schemeClr val="accent2">
                    <a:lumMod val="40000"/>
                    <a:lumOff val="60000"/>
                  </a:schemeClr>
                </a:solidFill>
              </a:rPr>
              <a:t>5%</a:t>
            </a:r>
            <a:r>
              <a:rPr lang="de-DE" sz="3200" dirty="0" smtClean="0"/>
              <a:t> der Deutschen (4.000.000) </a:t>
            </a:r>
          </a:p>
          <a:p>
            <a:pPr marL="36576" indent="0">
              <a:buClr>
                <a:schemeClr val="tx1"/>
              </a:buClr>
              <a:buNone/>
            </a:pPr>
            <a:r>
              <a:rPr lang="de-DE" sz="3200" dirty="0"/>
              <a:t> </a:t>
            </a:r>
            <a:r>
              <a:rPr lang="de-DE" sz="3200" dirty="0" smtClean="0"/>
              <a:t>   leiden an einer </a:t>
            </a:r>
            <a:r>
              <a:rPr lang="de-DE" sz="3200" dirty="0" smtClean="0">
                <a:solidFill>
                  <a:schemeClr val="accent2">
                    <a:lumMod val="40000"/>
                    <a:lumOff val="60000"/>
                  </a:schemeClr>
                </a:solidFill>
              </a:rPr>
              <a:t>Lebensmittelallergie</a:t>
            </a:r>
          </a:p>
          <a:p>
            <a:pPr>
              <a:buClr>
                <a:schemeClr val="tx1"/>
              </a:buClr>
              <a:buFont typeface="Wingdings" panose="05000000000000000000" pitchFamily="2" charset="2"/>
              <a:buChar char="Ø"/>
            </a:pPr>
            <a:endParaRPr lang="de-DE" sz="3200" dirty="0" smtClean="0"/>
          </a:p>
          <a:p>
            <a:pPr>
              <a:buClr>
                <a:schemeClr val="tx1"/>
              </a:buClr>
              <a:buFont typeface="Wingdings" panose="05000000000000000000" pitchFamily="2" charset="2"/>
              <a:buChar char="Ø"/>
            </a:pPr>
            <a:r>
              <a:rPr lang="de-DE" sz="3200" dirty="0" smtClean="0"/>
              <a:t>Ca. </a:t>
            </a:r>
            <a:r>
              <a:rPr lang="de-DE" sz="3200" dirty="0" smtClean="0">
                <a:solidFill>
                  <a:schemeClr val="accent2">
                    <a:lumMod val="40000"/>
                    <a:lumOff val="60000"/>
                  </a:schemeClr>
                </a:solidFill>
              </a:rPr>
              <a:t>15%</a:t>
            </a:r>
            <a:r>
              <a:rPr lang="de-DE" sz="3200" dirty="0" smtClean="0"/>
              <a:t> der Deutschen (12.000.000)</a:t>
            </a:r>
          </a:p>
          <a:p>
            <a:pPr marL="36576" indent="0">
              <a:buClr>
                <a:schemeClr val="tx1"/>
              </a:buClr>
              <a:buNone/>
            </a:pPr>
            <a:r>
              <a:rPr lang="de-DE" sz="3200" dirty="0" smtClean="0"/>
              <a:t>    leiden an einer  </a:t>
            </a:r>
            <a:r>
              <a:rPr lang="de-DE" sz="3200" dirty="0" smtClean="0">
                <a:solidFill>
                  <a:schemeClr val="accent2">
                    <a:lumMod val="40000"/>
                    <a:lumOff val="60000"/>
                  </a:schemeClr>
                </a:solidFill>
              </a:rPr>
              <a:t>Lebensmittelunverträglichkeit</a:t>
            </a:r>
          </a:p>
          <a:p>
            <a:pPr>
              <a:buClr>
                <a:schemeClr val="tx1"/>
              </a:buClr>
              <a:buFont typeface="Wingdings" panose="05000000000000000000" pitchFamily="2" charset="2"/>
              <a:buChar char="Ø"/>
            </a:pPr>
            <a:endParaRPr lang="de-DE" dirty="0"/>
          </a:p>
          <a:p>
            <a:pPr>
              <a:buClr>
                <a:schemeClr val="tx1"/>
              </a:buClr>
              <a:buFont typeface="Wingdings" panose="05000000000000000000" pitchFamily="2" charset="2"/>
              <a:buChar char="Ø"/>
            </a:pP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254268416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716016" y="581409"/>
            <a:ext cx="3606552" cy="5257583"/>
          </a:xfrm>
        </p:spPr>
        <p:txBody>
          <a:bodyPr>
            <a:normAutofit/>
          </a:bodyPr>
          <a:lstStyle/>
          <a:p>
            <a:r>
              <a:rPr lang="de-DE" sz="1500" b="1" dirty="0" smtClean="0"/>
              <a:t>Erzeugnisse daraus (Beispiele)</a:t>
            </a:r>
          </a:p>
          <a:p>
            <a:endParaRPr lang="de-DE" sz="1600" dirty="0" smtClean="0"/>
          </a:p>
          <a:p>
            <a:endParaRPr lang="de-DE" sz="1600" dirty="0" smtClean="0"/>
          </a:p>
          <a:p>
            <a:pPr marL="285750" indent="-285750">
              <a:buClr>
                <a:schemeClr val="tx1"/>
              </a:buClr>
              <a:buFont typeface="Wingdings" panose="05000000000000000000" pitchFamily="2" charset="2"/>
              <a:buChar char="Ø"/>
            </a:pPr>
            <a:r>
              <a:rPr lang="de-DE" sz="1500" dirty="0" smtClean="0"/>
              <a:t>Paella, </a:t>
            </a:r>
            <a:r>
              <a:rPr lang="de-DE" sz="1500" dirty="0" err="1" smtClean="0"/>
              <a:t>Bouillabaise</a:t>
            </a:r>
            <a:r>
              <a:rPr lang="de-DE" sz="1500" dirty="0" smtClean="0"/>
              <a:t> </a:t>
            </a:r>
          </a:p>
          <a:p>
            <a:pPr marL="285750" indent="-285750">
              <a:buClr>
                <a:schemeClr val="tx1"/>
              </a:buClr>
              <a:buFont typeface="Wingdings" panose="05000000000000000000" pitchFamily="2" charset="2"/>
              <a:buChar char="Ø"/>
            </a:pPr>
            <a:r>
              <a:rPr lang="de-DE" sz="1500" dirty="0" smtClean="0"/>
              <a:t>Fisch und Feinkostsalate</a:t>
            </a:r>
          </a:p>
          <a:p>
            <a:pPr marL="285750" indent="-285750">
              <a:buClr>
                <a:schemeClr val="tx1"/>
              </a:buClr>
              <a:buFont typeface="Wingdings" panose="05000000000000000000" pitchFamily="2" charset="2"/>
              <a:buChar char="Ø"/>
            </a:pPr>
            <a:endParaRPr lang="de-DE" sz="1500" dirty="0" smtClean="0"/>
          </a:p>
          <a:p>
            <a:pPr marL="285750" indent="-285750">
              <a:buClr>
                <a:schemeClr val="tx1"/>
              </a:buClr>
              <a:buFont typeface="Wingdings" panose="05000000000000000000" pitchFamily="2" charset="2"/>
              <a:buChar char="Ø"/>
            </a:pPr>
            <a:r>
              <a:rPr lang="de-DE" sz="1500" dirty="0" smtClean="0"/>
              <a:t>In der asiatischen Küche werden Saucen, Suppen, salziges Gebäck, </a:t>
            </a:r>
            <a:r>
              <a:rPr lang="de-DE" sz="1500" dirty="0" err="1" smtClean="0"/>
              <a:t>Sashimi</a:t>
            </a:r>
            <a:r>
              <a:rPr lang="de-DE" sz="1500" dirty="0" smtClean="0"/>
              <a:t> (roh) unter Verwendung von Weichtieren hergestellt</a:t>
            </a:r>
          </a:p>
          <a:p>
            <a:endParaRPr lang="de-DE" sz="1600" dirty="0" smtClean="0"/>
          </a:p>
          <a:p>
            <a:endParaRPr lang="de-DE" sz="1600" dirty="0"/>
          </a:p>
          <a:p>
            <a:r>
              <a:rPr lang="de-DE" sz="1600" dirty="0" smtClean="0">
                <a:solidFill>
                  <a:srgbClr val="FFC000"/>
                </a:solidFill>
              </a:rPr>
              <a:t>Achtung: </a:t>
            </a:r>
            <a:r>
              <a:rPr lang="de-DE" sz="1600" dirty="0">
                <a:solidFill>
                  <a:srgbClr val="FFC000"/>
                </a:solidFill>
              </a:rPr>
              <a:t>Austernsoße, </a:t>
            </a:r>
            <a:r>
              <a:rPr lang="de-DE" sz="1600" dirty="0" err="1">
                <a:solidFill>
                  <a:srgbClr val="FFC000"/>
                </a:solidFill>
              </a:rPr>
              <a:t>Squid</a:t>
            </a:r>
            <a:r>
              <a:rPr lang="de-DE" sz="1600" dirty="0">
                <a:solidFill>
                  <a:srgbClr val="FFC000"/>
                </a:solidFill>
              </a:rPr>
              <a:t> Brand, Würzmischungen, -pasten enthalten häufig </a:t>
            </a:r>
            <a:r>
              <a:rPr lang="de-DE" sz="1600" dirty="0" smtClean="0">
                <a:solidFill>
                  <a:srgbClr val="FFC000"/>
                </a:solidFill>
              </a:rPr>
              <a:t>Weichtiere</a:t>
            </a:r>
          </a:p>
          <a:p>
            <a:endParaRPr lang="de-DE" sz="1600" dirty="0"/>
          </a:p>
          <a:p>
            <a:endParaRPr lang="de-DE" sz="2900" dirty="0" smtClean="0">
              <a:solidFill>
                <a:srgbClr val="FFC000"/>
              </a:solidFill>
            </a:endParaRPr>
          </a:p>
        </p:txBody>
      </p:sp>
      <p:sp>
        <p:nvSpPr>
          <p:cNvPr id="7" name="Textfeld 6"/>
          <p:cNvSpPr txBox="1"/>
          <p:nvPr/>
        </p:nvSpPr>
        <p:spPr>
          <a:xfrm>
            <a:off x="251520" y="4293096"/>
            <a:ext cx="4608512" cy="1384995"/>
          </a:xfrm>
          <a:prstGeom prst="rect">
            <a:avLst/>
          </a:prstGeom>
          <a:noFill/>
        </p:spPr>
        <p:txBody>
          <a:bodyPr wrap="square" rtlCol="0">
            <a:spAutoFit/>
          </a:bodyPr>
          <a:lstStyle/>
          <a:p>
            <a:r>
              <a:rPr lang="de-DE" sz="2800" dirty="0" smtClean="0"/>
              <a:t>Schnecken, </a:t>
            </a:r>
            <a:r>
              <a:rPr lang="de-DE" sz="2800" dirty="0" err="1" smtClean="0"/>
              <a:t>Abalone</a:t>
            </a:r>
            <a:r>
              <a:rPr lang="de-DE" sz="2800" dirty="0" smtClean="0"/>
              <a:t>, Tintenfisch, Schnecken, Austern</a:t>
            </a:r>
            <a:endParaRPr lang="de-DE" sz="2800" dirty="0"/>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3528" y="143350"/>
            <a:ext cx="3768997" cy="3768997"/>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7388090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315200" cy="709972"/>
          </a:xfrm>
        </p:spPr>
        <p:txBody>
          <a:bodyPr>
            <a:normAutofit/>
          </a:bodyPr>
          <a:lstStyle/>
          <a:p>
            <a:r>
              <a:rPr lang="de-DE" sz="4000" dirty="0" smtClean="0"/>
              <a:t>Was muss beachtet werden:</a:t>
            </a:r>
            <a:endParaRPr lang="de-DE" sz="4000" dirty="0"/>
          </a:p>
        </p:txBody>
      </p:sp>
      <p:sp>
        <p:nvSpPr>
          <p:cNvPr id="3" name="Textfeld 2"/>
          <p:cNvSpPr txBox="1"/>
          <p:nvPr/>
        </p:nvSpPr>
        <p:spPr>
          <a:xfrm>
            <a:off x="467544" y="1700808"/>
            <a:ext cx="8496944" cy="4893647"/>
          </a:xfrm>
          <a:prstGeom prst="rect">
            <a:avLst/>
          </a:prstGeom>
          <a:noFill/>
        </p:spPr>
        <p:txBody>
          <a:bodyPr wrap="square" rtlCol="0">
            <a:spAutoFit/>
          </a:bodyPr>
          <a:lstStyle/>
          <a:p>
            <a:r>
              <a:rPr lang="de-DE" sz="2400" b="1" dirty="0"/>
              <a:t>Kommunikation </a:t>
            </a:r>
            <a:endParaRPr lang="de-DE" sz="2400" b="1" dirty="0" smtClean="0"/>
          </a:p>
          <a:p>
            <a:endParaRPr lang="de-DE" sz="2400" b="1" dirty="0" smtClean="0"/>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Fragen </a:t>
            </a:r>
            <a:r>
              <a:rPr lang="de-DE" sz="2200" dirty="0">
                <a:solidFill>
                  <a:schemeClr val="accent2">
                    <a:lumMod val="40000"/>
                    <a:lumOff val="60000"/>
                  </a:schemeClr>
                </a:solidFill>
              </a:rPr>
              <a:t>Sie Gäste nach bestehenden </a:t>
            </a:r>
            <a:r>
              <a:rPr lang="de-DE" sz="2200" dirty="0" smtClean="0">
                <a:solidFill>
                  <a:schemeClr val="accent2">
                    <a:lumMod val="40000"/>
                    <a:lumOff val="60000"/>
                  </a:schemeClr>
                </a:solidFill>
              </a:rPr>
              <a:t>Allergien</a:t>
            </a:r>
            <a:endParaRPr lang="de-DE" sz="2200" dirty="0" smtClean="0"/>
          </a:p>
          <a:p>
            <a:pPr marL="342900" indent="-342900">
              <a:buClr>
                <a:schemeClr val="tx1"/>
              </a:buClr>
              <a:buFont typeface="Wingdings" panose="05000000000000000000" pitchFamily="2" charset="2"/>
              <a:buChar char="Ø"/>
            </a:pPr>
            <a:r>
              <a:rPr lang="de-DE" sz="2200" dirty="0" smtClean="0"/>
              <a:t>Bieten </a:t>
            </a:r>
            <a:r>
              <a:rPr lang="de-DE" sz="2200" dirty="0"/>
              <a:t>Sie – falls vorhanden – Ihre spezielle Karte für Lebensmittelallergiker </a:t>
            </a:r>
            <a:r>
              <a:rPr lang="de-DE" sz="2200" dirty="0" smtClean="0"/>
              <a:t>an</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Geben </a:t>
            </a:r>
            <a:r>
              <a:rPr lang="de-DE" sz="2200" dirty="0">
                <a:solidFill>
                  <a:schemeClr val="accent2">
                    <a:lumMod val="40000"/>
                    <a:lumOff val="60000"/>
                  </a:schemeClr>
                </a:solidFill>
              </a:rPr>
              <a:t>Sie nur aktuelle und korrekte Angaben zum Vorkommen von Allergieauslösern </a:t>
            </a:r>
            <a:r>
              <a:rPr lang="de-DE" sz="2200" dirty="0" smtClean="0">
                <a:solidFill>
                  <a:schemeClr val="accent2">
                    <a:lumMod val="40000"/>
                    <a:lumOff val="60000"/>
                  </a:schemeClr>
                </a:solidFill>
              </a:rPr>
              <a:t>weiter </a:t>
            </a:r>
          </a:p>
          <a:p>
            <a:pPr marL="342900" indent="-342900">
              <a:buClr>
                <a:schemeClr val="tx1"/>
              </a:buClr>
              <a:buFont typeface="Wingdings" panose="05000000000000000000" pitchFamily="2" charset="2"/>
              <a:buChar char="Ø"/>
            </a:pPr>
            <a:r>
              <a:rPr lang="de-DE" sz="2200" dirty="0" smtClean="0"/>
              <a:t>Sollten </a:t>
            </a:r>
            <a:r>
              <a:rPr lang="de-DE" sz="2200" dirty="0"/>
              <a:t>Sie keine eindeutige Auskunft geben </a:t>
            </a:r>
            <a:r>
              <a:rPr lang="de-DE" sz="2200" dirty="0" smtClean="0"/>
              <a:t>können,</a:t>
            </a:r>
          </a:p>
          <a:p>
            <a:pPr>
              <a:buClr>
                <a:schemeClr val="tx1"/>
              </a:buClr>
            </a:pPr>
            <a:r>
              <a:rPr lang="de-DE" sz="2200" dirty="0"/>
              <a:t> </a:t>
            </a:r>
            <a:r>
              <a:rPr lang="de-DE" sz="2200" dirty="0" smtClean="0"/>
              <a:t>   teilen </a:t>
            </a:r>
            <a:r>
              <a:rPr lang="de-DE" sz="2200" dirty="0"/>
              <a:t>Sie dies dem Gast lieber mit als </a:t>
            </a:r>
            <a:r>
              <a:rPr lang="de-DE" sz="2200" dirty="0" smtClean="0"/>
              <a:t>eine</a:t>
            </a:r>
          </a:p>
          <a:p>
            <a:pPr>
              <a:buClr>
                <a:schemeClr val="tx1"/>
              </a:buClr>
            </a:pPr>
            <a:r>
              <a:rPr lang="de-DE" sz="2200" dirty="0"/>
              <a:t> </a:t>
            </a:r>
            <a:r>
              <a:rPr lang="de-DE" sz="2200" dirty="0" smtClean="0"/>
              <a:t>   Falschaussage </a:t>
            </a:r>
            <a:r>
              <a:rPr lang="de-DE" sz="2200" dirty="0"/>
              <a:t>zu </a:t>
            </a:r>
            <a:r>
              <a:rPr lang="de-DE" sz="2200" dirty="0" smtClean="0"/>
              <a:t>treffen</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Informieren </a:t>
            </a:r>
            <a:r>
              <a:rPr lang="de-DE" sz="2200" dirty="0">
                <a:solidFill>
                  <a:schemeClr val="accent2">
                    <a:lumMod val="40000"/>
                    <a:lumOff val="60000"/>
                  </a:schemeClr>
                </a:solidFill>
              </a:rPr>
              <a:t>Sie die Küche/ den zuständigen Mitarbeiter über die Anfrage eines allergischen </a:t>
            </a:r>
            <a:r>
              <a:rPr lang="de-DE" sz="2200" dirty="0" smtClean="0">
                <a:solidFill>
                  <a:schemeClr val="accent2">
                    <a:lumMod val="40000"/>
                    <a:lumOff val="60000"/>
                  </a:schemeClr>
                </a:solidFill>
              </a:rPr>
              <a:t>Gastes</a:t>
            </a:r>
          </a:p>
          <a:p>
            <a:pPr marL="342900" indent="-342900">
              <a:buClr>
                <a:schemeClr val="tx1"/>
              </a:buClr>
              <a:buFont typeface="Wingdings" panose="05000000000000000000" pitchFamily="2" charset="2"/>
              <a:buChar char="Ø"/>
            </a:pPr>
            <a:r>
              <a:rPr lang="de-DE" sz="2200" dirty="0" smtClean="0"/>
              <a:t>Die </a:t>
            </a:r>
            <a:r>
              <a:rPr lang="de-DE" sz="2200" dirty="0"/>
              <a:t>Küche sollte den Servicebereich informieren, wenn sich Änderungen in der Rezeptur </a:t>
            </a:r>
            <a:r>
              <a:rPr lang="de-DE" sz="2200" dirty="0" smtClean="0"/>
              <a:t>ergeben </a:t>
            </a:r>
          </a:p>
        </p:txBody>
      </p:sp>
    </p:spTree>
    <p:extLst>
      <p:ext uri="{BB962C8B-B14F-4D97-AF65-F5344CB8AC3E}">
        <p14:creationId xmlns:p14="http://schemas.microsoft.com/office/powerpoint/2010/main" val="38899034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315200" cy="709972"/>
          </a:xfrm>
        </p:spPr>
        <p:txBody>
          <a:bodyPr>
            <a:normAutofit/>
          </a:bodyPr>
          <a:lstStyle/>
          <a:p>
            <a:r>
              <a:rPr lang="de-DE" sz="4000" dirty="0" smtClean="0"/>
              <a:t>Was muss beachtet werden:</a:t>
            </a:r>
            <a:endParaRPr lang="de-DE" sz="4000" dirty="0"/>
          </a:p>
        </p:txBody>
      </p:sp>
      <p:sp>
        <p:nvSpPr>
          <p:cNvPr id="3" name="Textfeld 2"/>
          <p:cNvSpPr txBox="1"/>
          <p:nvPr/>
        </p:nvSpPr>
        <p:spPr>
          <a:xfrm>
            <a:off x="395536" y="1700808"/>
            <a:ext cx="8496944" cy="4893647"/>
          </a:xfrm>
          <a:prstGeom prst="rect">
            <a:avLst/>
          </a:prstGeom>
          <a:noFill/>
        </p:spPr>
        <p:txBody>
          <a:bodyPr wrap="square" rtlCol="0">
            <a:spAutoFit/>
          </a:bodyPr>
          <a:lstStyle/>
          <a:p>
            <a:r>
              <a:rPr lang="de-DE" sz="2400" b="1" dirty="0" smtClean="0"/>
              <a:t>Service </a:t>
            </a:r>
          </a:p>
          <a:p>
            <a:endParaRPr lang="de-DE" sz="2400" b="1" dirty="0" smtClean="0"/>
          </a:p>
          <a:p>
            <a:pPr marL="342900" indent="-342900">
              <a:buClr>
                <a:schemeClr val="tx1"/>
              </a:buClr>
              <a:buFont typeface="Wingdings" panose="05000000000000000000" pitchFamily="2" charset="2"/>
              <a:buChar char="Ø"/>
            </a:pPr>
            <a:r>
              <a:rPr lang="de-DE" sz="2200" dirty="0">
                <a:solidFill>
                  <a:schemeClr val="accent2">
                    <a:lumMod val="40000"/>
                    <a:lumOff val="60000"/>
                  </a:schemeClr>
                </a:solidFill>
              </a:rPr>
              <a:t>Servieren Sie Gerichte für einen Gast mit einer Lebensmittelallergie immer </a:t>
            </a:r>
            <a:r>
              <a:rPr lang="de-DE" sz="2200" dirty="0" smtClean="0">
                <a:solidFill>
                  <a:schemeClr val="accent2">
                    <a:lumMod val="40000"/>
                    <a:lumOff val="60000"/>
                  </a:schemeClr>
                </a:solidFill>
              </a:rPr>
              <a:t>separat</a:t>
            </a:r>
            <a:endParaRPr lang="de-DE" sz="2200" dirty="0" smtClean="0"/>
          </a:p>
          <a:p>
            <a:pPr marL="342900" indent="-342900">
              <a:buClr>
                <a:schemeClr val="tx1"/>
              </a:buClr>
              <a:buFont typeface="Wingdings" panose="05000000000000000000" pitchFamily="2" charset="2"/>
              <a:buChar char="Ø"/>
            </a:pPr>
            <a:r>
              <a:rPr lang="de-DE" sz="2200" dirty="0" smtClean="0"/>
              <a:t>Benutzen </a:t>
            </a:r>
            <a:r>
              <a:rPr lang="de-DE" sz="2200" dirty="0"/>
              <a:t>Sie ein separates Vorlegebesteck für allergenfreies </a:t>
            </a:r>
            <a:r>
              <a:rPr lang="de-DE" sz="2200" dirty="0" smtClean="0"/>
              <a:t>Essen</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Bieten Sie einem allergischen Gast kein Speisen von einem Servierwagen an, da das Risiko der Verunreinigung zu hoch ist</a:t>
            </a:r>
            <a:r>
              <a:rPr lang="de-DE" sz="2200" dirty="0" smtClean="0"/>
              <a:t> </a:t>
            </a:r>
          </a:p>
          <a:p>
            <a:pPr marL="342900" indent="-342900">
              <a:buClr>
                <a:schemeClr val="tx1"/>
              </a:buClr>
              <a:buFont typeface="Wingdings" panose="05000000000000000000" pitchFamily="2" charset="2"/>
              <a:buChar char="Ø"/>
            </a:pPr>
            <a:r>
              <a:rPr lang="de-DE" sz="2200" dirty="0" smtClean="0"/>
              <a:t>Ist </a:t>
            </a:r>
            <a:r>
              <a:rPr lang="de-DE" sz="2200" dirty="0"/>
              <a:t>ein Gericht falsch zubereitet, beispielsweise eine Scheibe Käse auf einen Hamburger gelegt worden, obwohl der Gast eine Milchallergie hat, entfernen Sie nicht die Scheibe Käse und bieten das gleiche Gericht wieder an. Es können Restmengen des Käses auf dem Hamburger sein. Das Gericht </a:t>
            </a:r>
            <a:r>
              <a:rPr lang="de-DE" sz="2200" dirty="0" smtClean="0"/>
              <a:t>muss </a:t>
            </a:r>
            <a:r>
              <a:rPr lang="de-DE" sz="2200" dirty="0"/>
              <a:t>neu hergestellt werden</a:t>
            </a:r>
            <a:endParaRPr lang="de-DE" sz="2200" b="1" dirty="0" smtClean="0"/>
          </a:p>
        </p:txBody>
      </p:sp>
    </p:spTree>
    <p:extLst>
      <p:ext uri="{BB962C8B-B14F-4D97-AF65-F5344CB8AC3E}">
        <p14:creationId xmlns:p14="http://schemas.microsoft.com/office/powerpoint/2010/main" val="125468719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10" y="548680"/>
            <a:ext cx="7315200" cy="637964"/>
          </a:xfrm>
        </p:spPr>
        <p:txBody>
          <a:bodyPr>
            <a:normAutofit fontScale="90000"/>
          </a:bodyPr>
          <a:lstStyle/>
          <a:p>
            <a:r>
              <a:rPr lang="de-DE" sz="4000" dirty="0" smtClean="0"/>
              <a:t>Was muss beachtet werden:</a:t>
            </a:r>
            <a:endParaRPr lang="de-DE" sz="4000" dirty="0"/>
          </a:p>
        </p:txBody>
      </p:sp>
      <p:sp>
        <p:nvSpPr>
          <p:cNvPr id="3" name="Textfeld 2"/>
          <p:cNvSpPr txBox="1"/>
          <p:nvPr/>
        </p:nvSpPr>
        <p:spPr>
          <a:xfrm>
            <a:off x="444210" y="1628800"/>
            <a:ext cx="8496944" cy="4585871"/>
          </a:xfrm>
          <a:prstGeom prst="rect">
            <a:avLst/>
          </a:prstGeom>
          <a:noFill/>
        </p:spPr>
        <p:txBody>
          <a:bodyPr wrap="square" rtlCol="0">
            <a:spAutoFit/>
          </a:bodyPr>
          <a:lstStyle/>
          <a:p>
            <a:r>
              <a:rPr lang="de-DE" sz="2400" b="1" dirty="0" smtClean="0"/>
              <a:t>Kreuzkontamination (Verunreinigung der allergenfreien Speisen durch unsachgemäße Handhabung)</a:t>
            </a:r>
          </a:p>
          <a:p>
            <a:endParaRPr lang="de-DE" sz="2400" b="1" dirty="0" smtClean="0"/>
          </a:p>
          <a:p>
            <a:pPr marL="342900" indent="-342900">
              <a:buClr>
                <a:schemeClr val="tx1"/>
              </a:buClr>
              <a:buFont typeface="Wingdings" panose="05000000000000000000" pitchFamily="2" charset="2"/>
              <a:buChar char="Ø"/>
            </a:pPr>
            <a:r>
              <a:rPr lang="de-DE" sz="2200" dirty="0">
                <a:solidFill>
                  <a:schemeClr val="accent2">
                    <a:lumMod val="40000"/>
                    <a:lumOff val="60000"/>
                  </a:schemeClr>
                </a:solidFill>
              </a:rPr>
              <a:t>Servieren Sie Gerichte für einen Gast mit einer Lebensmittelallergie immer </a:t>
            </a:r>
            <a:r>
              <a:rPr lang="de-DE" sz="2200" dirty="0" smtClean="0">
                <a:solidFill>
                  <a:schemeClr val="accent2">
                    <a:lumMod val="40000"/>
                    <a:lumOff val="60000"/>
                  </a:schemeClr>
                </a:solidFill>
              </a:rPr>
              <a:t>separat</a:t>
            </a:r>
            <a:endParaRPr lang="de-DE" sz="2200" dirty="0" smtClean="0"/>
          </a:p>
          <a:p>
            <a:pPr marL="342900" indent="-342900">
              <a:buClr>
                <a:schemeClr val="tx1"/>
              </a:buClr>
              <a:buFont typeface="Wingdings" panose="05000000000000000000" pitchFamily="2" charset="2"/>
              <a:buChar char="Ø"/>
            </a:pPr>
            <a:r>
              <a:rPr lang="de-DE" sz="2200" dirty="0" smtClean="0"/>
              <a:t>Benutzen </a:t>
            </a:r>
            <a:r>
              <a:rPr lang="de-DE" sz="2200" dirty="0"/>
              <a:t>Sie ein separates Vorlegebesteck für allergenfreies </a:t>
            </a:r>
            <a:r>
              <a:rPr lang="de-DE" sz="2200" dirty="0" smtClean="0"/>
              <a:t>Essen</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Achtung bei Lebensmitteln die in der Fritteuse zubereitet werden. Es dürfen dort keine Produkte, die Allergien auslösen, vorher frittiert werden</a:t>
            </a:r>
            <a:endParaRPr lang="de-DE" sz="2200" dirty="0" smtClean="0"/>
          </a:p>
          <a:p>
            <a:pPr marL="342900" indent="-342900">
              <a:buClr>
                <a:schemeClr val="tx1"/>
              </a:buClr>
              <a:buFont typeface="Wingdings" panose="05000000000000000000" pitchFamily="2" charset="2"/>
              <a:buChar char="Ø"/>
            </a:pPr>
            <a:r>
              <a:rPr lang="de-DE" sz="2200" dirty="0" smtClean="0"/>
              <a:t>Achten Sie beim Anrichten der Speisen und Getränke auf sauberes und ordentliches Arbeiten</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Lagern Sie alle Produkte separat und in „sicheren Behältern</a:t>
            </a:r>
            <a:endParaRPr lang="de-DE" sz="2200" b="1" dirty="0" smtClean="0">
              <a:solidFill>
                <a:schemeClr val="accent2">
                  <a:lumMod val="40000"/>
                  <a:lumOff val="60000"/>
                </a:schemeClr>
              </a:solidFill>
            </a:endParaRPr>
          </a:p>
        </p:txBody>
      </p:sp>
    </p:spTree>
    <p:extLst>
      <p:ext uri="{BB962C8B-B14F-4D97-AF65-F5344CB8AC3E}">
        <p14:creationId xmlns:p14="http://schemas.microsoft.com/office/powerpoint/2010/main" val="136345389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10" y="548680"/>
            <a:ext cx="7315200" cy="637964"/>
          </a:xfrm>
        </p:spPr>
        <p:txBody>
          <a:bodyPr>
            <a:normAutofit fontScale="90000"/>
          </a:bodyPr>
          <a:lstStyle/>
          <a:p>
            <a:r>
              <a:rPr lang="de-DE" sz="4000" dirty="0" smtClean="0"/>
              <a:t>Was tun im Notfall:</a:t>
            </a:r>
            <a:endParaRPr lang="de-DE" sz="4000" dirty="0"/>
          </a:p>
        </p:txBody>
      </p:sp>
      <p:sp>
        <p:nvSpPr>
          <p:cNvPr id="3" name="Textfeld 2"/>
          <p:cNvSpPr txBox="1"/>
          <p:nvPr/>
        </p:nvSpPr>
        <p:spPr>
          <a:xfrm>
            <a:off x="395536" y="1700808"/>
            <a:ext cx="8160238" cy="4247317"/>
          </a:xfrm>
          <a:prstGeom prst="rect">
            <a:avLst/>
          </a:prstGeom>
          <a:noFill/>
        </p:spPr>
        <p:txBody>
          <a:bodyPr wrap="square" rtlCol="0">
            <a:spAutoFit/>
          </a:bodyPr>
          <a:lstStyle/>
          <a:p>
            <a:r>
              <a:rPr lang="de-DE" sz="2400" b="1" dirty="0" smtClean="0"/>
              <a:t>Auftretende Symptome, die auf eine Allergie eines Gastes hinweisen könnten</a:t>
            </a:r>
          </a:p>
          <a:p>
            <a:endParaRPr lang="de-DE" sz="2400" b="1" dirty="0" smtClean="0"/>
          </a:p>
          <a:p>
            <a:pPr marL="342900" indent="-342900">
              <a:buClr>
                <a:schemeClr val="tx1">
                  <a:lumMod val="95000"/>
                </a:schemeClr>
              </a:buClr>
              <a:buFont typeface="Wingdings" panose="05000000000000000000" pitchFamily="2" charset="2"/>
              <a:buChar char="Ø"/>
            </a:pPr>
            <a:r>
              <a:rPr lang="de-DE" sz="2200" dirty="0">
                <a:solidFill>
                  <a:schemeClr val="accent2">
                    <a:lumMod val="40000"/>
                    <a:lumOff val="60000"/>
                  </a:schemeClr>
                </a:solidFill>
              </a:rPr>
              <a:t>Hautausschlag, Juckreiz, Rötung am ganzen </a:t>
            </a:r>
            <a:r>
              <a:rPr lang="de-DE" sz="2200" dirty="0" smtClean="0">
                <a:solidFill>
                  <a:schemeClr val="accent2">
                    <a:lumMod val="40000"/>
                    <a:lumOff val="60000"/>
                  </a:schemeClr>
                </a:solidFill>
              </a:rPr>
              <a:t>Körper</a:t>
            </a:r>
          </a:p>
          <a:p>
            <a:pPr marL="342900" indent="-342900">
              <a:buClr>
                <a:schemeClr val="tx1">
                  <a:lumMod val="95000"/>
                </a:schemeClr>
              </a:buClr>
              <a:buFont typeface="Wingdings" panose="05000000000000000000" pitchFamily="2" charset="2"/>
              <a:buChar char="Ø"/>
            </a:pPr>
            <a:r>
              <a:rPr lang="de-DE" sz="2200" dirty="0" smtClean="0"/>
              <a:t>Schwellungen </a:t>
            </a:r>
            <a:r>
              <a:rPr lang="de-DE" sz="2200" dirty="0"/>
              <a:t>in Mund und </a:t>
            </a:r>
            <a:r>
              <a:rPr lang="de-DE" sz="2200" dirty="0" smtClean="0"/>
              <a:t>Rachen</a:t>
            </a:r>
          </a:p>
          <a:p>
            <a:pPr marL="342900" indent="-342900">
              <a:buClr>
                <a:schemeClr val="tx1">
                  <a:lumMod val="95000"/>
                </a:schemeClr>
              </a:buClr>
              <a:buFont typeface="Wingdings" panose="05000000000000000000" pitchFamily="2" charset="2"/>
              <a:buChar char="Ø"/>
            </a:pPr>
            <a:r>
              <a:rPr lang="de-DE" sz="2200" dirty="0" smtClean="0">
                <a:solidFill>
                  <a:schemeClr val="accent2">
                    <a:lumMod val="40000"/>
                    <a:lumOff val="60000"/>
                  </a:schemeClr>
                </a:solidFill>
              </a:rPr>
              <a:t>Schwierigkeiten </a:t>
            </a:r>
            <a:r>
              <a:rPr lang="de-DE" sz="2200" dirty="0">
                <a:solidFill>
                  <a:schemeClr val="accent2">
                    <a:lumMod val="40000"/>
                    <a:lumOff val="60000"/>
                  </a:schemeClr>
                </a:solidFill>
              </a:rPr>
              <a:t>zu schlucken und zu </a:t>
            </a:r>
            <a:r>
              <a:rPr lang="de-DE" sz="2200" dirty="0" smtClean="0">
                <a:solidFill>
                  <a:schemeClr val="accent2">
                    <a:lumMod val="40000"/>
                    <a:lumOff val="60000"/>
                  </a:schemeClr>
                </a:solidFill>
              </a:rPr>
              <a:t>reden</a:t>
            </a:r>
          </a:p>
          <a:p>
            <a:pPr marL="342900" indent="-342900">
              <a:buClr>
                <a:schemeClr val="tx1">
                  <a:lumMod val="95000"/>
                </a:schemeClr>
              </a:buClr>
              <a:buFont typeface="Wingdings" panose="05000000000000000000" pitchFamily="2" charset="2"/>
              <a:buChar char="Ø"/>
            </a:pPr>
            <a:r>
              <a:rPr lang="de-DE" sz="2200" dirty="0" smtClean="0"/>
              <a:t>Schwankungen </a:t>
            </a:r>
            <a:r>
              <a:rPr lang="de-DE" sz="2200" dirty="0"/>
              <a:t>im </a:t>
            </a:r>
            <a:r>
              <a:rPr lang="de-DE" sz="2200" dirty="0" smtClean="0"/>
              <a:t>Pulsschlag</a:t>
            </a:r>
          </a:p>
          <a:p>
            <a:pPr marL="342900" indent="-342900">
              <a:buClr>
                <a:schemeClr val="tx1">
                  <a:lumMod val="95000"/>
                </a:schemeClr>
              </a:buClr>
              <a:buFont typeface="Wingdings" panose="05000000000000000000" pitchFamily="2" charset="2"/>
              <a:buChar char="Ø"/>
            </a:pPr>
            <a:r>
              <a:rPr lang="de-DE" sz="2200" dirty="0" smtClean="0">
                <a:solidFill>
                  <a:schemeClr val="accent2">
                    <a:lumMod val="40000"/>
                    <a:lumOff val="60000"/>
                  </a:schemeClr>
                </a:solidFill>
              </a:rPr>
              <a:t>asthmatische Beschwerden</a:t>
            </a:r>
          </a:p>
          <a:p>
            <a:pPr marL="342900" indent="-342900">
              <a:buClr>
                <a:schemeClr val="tx1">
                  <a:lumMod val="95000"/>
                </a:schemeClr>
              </a:buClr>
              <a:buFont typeface="Wingdings" panose="05000000000000000000" pitchFamily="2" charset="2"/>
              <a:buChar char="Ø"/>
            </a:pPr>
            <a:r>
              <a:rPr lang="de-DE" sz="2200" dirty="0" smtClean="0"/>
              <a:t>Magenkrämpfe</a:t>
            </a:r>
            <a:r>
              <a:rPr lang="de-DE" sz="2200" dirty="0"/>
              <a:t>, Übelkeit, </a:t>
            </a:r>
            <a:r>
              <a:rPr lang="de-DE" sz="2200" dirty="0" smtClean="0"/>
              <a:t>Erbrechen</a:t>
            </a:r>
          </a:p>
          <a:p>
            <a:pPr marL="342900" indent="-342900">
              <a:buClr>
                <a:schemeClr val="tx1">
                  <a:lumMod val="95000"/>
                </a:schemeClr>
              </a:buClr>
              <a:buFont typeface="Wingdings" panose="05000000000000000000" pitchFamily="2" charset="2"/>
              <a:buChar char="Ø"/>
            </a:pPr>
            <a:r>
              <a:rPr lang="de-DE" sz="2200" dirty="0" smtClean="0">
                <a:solidFill>
                  <a:schemeClr val="accent2">
                    <a:lumMod val="40000"/>
                    <a:lumOff val="60000"/>
                  </a:schemeClr>
                </a:solidFill>
              </a:rPr>
              <a:t>plötzlicher </a:t>
            </a:r>
            <a:r>
              <a:rPr lang="de-DE" sz="2200" dirty="0">
                <a:solidFill>
                  <a:schemeClr val="accent2">
                    <a:lumMod val="40000"/>
                    <a:lumOff val="60000"/>
                  </a:schemeClr>
                </a:solidFill>
              </a:rPr>
              <a:t>Schwächeanfall (</a:t>
            </a:r>
            <a:r>
              <a:rPr lang="de-DE" sz="2200" dirty="0" smtClean="0">
                <a:solidFill>
                  <a:schemeClr val="accent2">
                    <a:lumMod val="40000"/>
                    <a:lumOff val="60000"/>
                  </a:schemeClr>
                </a:solidFill>
              </a:rPr>
              <a:t>Blutdruckabfall)</a:t>
            </a:r>
          </a:p>
          <a:p>
            <a:pPr marL="342900" indent="-342900">
              <a:buClr>
                <a:schemeClr val="tx1">
                  <a:lumMod val="95000"/>
                </a:schemeClr>
              </a:buClr>
              <a:buFont typeface="Wingdings" panose="05000000000000000000" pitchFamily="2" charset="2"/>
              <a:buChar char="Ø"/>
            </a:pPr>
            <a:r>
              <a:rPr lang="de-DE" sz="2200" dirty="0" smtClean="0"/>
              <a:t>Kreislaufkollaps</a:t>
            </a:r>
          </a:p>
          <a:p>
            <a:pPr marL="342900" indent="-342900">
              <a:buClr>
                <a:schemeClr val="tx1">
                  <a:lumMod val="95000"/>
                </a:schemeClr>
              </a:buClr>
              <a:buFont typeface="Wingdings" panose="05000000000000000000" pitchFamily="2" charset="2"/>
              <a:buChar char="Ø"/>
            </a:pPr>
            <a:r>
              <a:rPr lang="de-DE" sz="2200" dirty="0" smtClean="0">
                <a:solidFill>
                  <a:schemeClr val="accent2">
                    <a:lumMod val="40000"/>
                    <a:lumOff val="60000"/>
                  </a:schemeClr>
                </a:solidFill>
              </a:rPr>
              <a:t>Ohnmacht</a:t>
            </a:r>
            <a:endParaRPr lang="de-DE" sz="2200" b="1" dirty="0" smtClean="0">
              <a:solidFill>
                <a:schemeClr val="accent2">
                  <a:lumMod val="40000"/>
                  <a:lumOff val="60000"/>
                </a:schemeClr>
              </a:solidFill>
            </a:endParaRPr>
          </a:p>
        </p:txBody>
      </p:sp>
    </p:spTree>
    <p:extLst>
      <p:ext uri="{BB962C8B-B14F-4D97-AF65-F5344CB8AC3E}">
        <p14:creationId xmlns:p14="http://schemas.microsoft.com/office/powerpoint/2010/main" val="382176841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315200" cy="709972"/>
          </a:xfrm>
        </p:spPr>
        <p:txBody>
          <a:bodyPr>
            <a:normAutofit/>
          </a:bodyPr>
          <a:lstStyle/>
          <a:p>
            <a:r>
              <a:rPr lang="de-DE" sz="4000" dirty="0" smtClean="0"/>
              <a:t>Was tun im Notfall:</a:t>
            </a:r>
            <a:endParaRPr lang="de-DE" sz="4000" dirty="0"/>
          </a:p>
        </p:txBody>
      </p:sp>
      <p:sp>
        <p:nvSpPr>
          <p:cNvPr id="3" name="Textfeld 2"/>
          <p:cNvSpPr txBox="1"/>
          <p:nvPr/>
        </p:nvSpPr>
        <p:spPr>
          <a:xfrm>
            <a:off x="395536" y="1412776"/>
            <a:ext cx="8160238" cy="5324535"/>
          </a:xfrm>
          <a:prstGeom prst="rect">
            <a:avLst/>
          </a:prstGeom>
          <a:noFill/>
        </p:spPr>
        <p:txBody>
          <a:bodyPr wrap="square" rtlCol="0">
            <a:spAutoFit/>
          </a:bodyPr>
          <a:lstStyle/>
          <a:p>
            <a:r>
              <a:rPr lang="de-DE" sz="2400" dirty="0" smtClean="0"/>
              <a:t>Sollte </a:t>
            </a:r>
            <a:r>
              <a:rPr lang="de-DE" sz="2400" dirty="0"/>
              <a:t>ein Gast eine schwere allergische Reaktion in Ihrem Gastronomiebetrieb entwickeln, zögern Sie nicht und rufen Sie sofort den Notarzt und teilen ihm mit, dass ein Gast einen allergischen Schock (Anaphylaxie) </a:t>
            </a:r>
            <a:r>
              <a:rPr lang="de-DE" sz="2400" dirty="0" smtClean="0"/>
              <a:t>erleidet. </a:t>
            </a:r>
            <a:endParaRPr lang="de-DE" sz="2400" b="1" dirty="0" smtClean="0"/>
          </a:p>
          <a:p>
            <a:endParaRPr lang="de-DE" sz="2400" b="1" dirty="0" smtClean="0"/>
          </a:p>
          <a:p>
            <a:pPr marL="342900" indent="-342900">
              <a:buClr>
                <a:schemeClr val="tx1"/>
              </a:buClr>
              <a:buFont typeface="Wingdings" panose="05000000000000000000" pitchFamily="2" charset="2"/>
              <a:buChar char="Ø"/>
            </a:pPr>
            <a:r>
              <a:rPr lang="de-DE" sz="2200" dirty="0">
                <a:solidFill>
                  <a:schemeClr val="accent2">
                    <a:lumMod val="40000"/>
                    <a:lumOff val="60000"/>
                  </a:schemeClr>
                </a:solidFill>
              </a:rPr>
              <a:t>Fragen Sie den Gast, ob er Medikamente bei sich trägt und wie Sie helfen </a:t>
            </a:r>
            <a:r>
              <a:rPr lang="de-DE" sz="2200" dirty="0" smtClean="0">
                <a:solidFill>
                  <a:schemeClr val="accent2">
                    <a:lumMod val="40000"/>
                    <a:lumOff val="60000"/>
                  </a:schemeClr>
                </a:solidFill>
              </a:rPr>
              <a:t>können</a:t>
            </a:r>
            <a:endParaRPr lang="de-DE" sz="2200" dirty="0" smtClean="0"/>
          </a:p>
          <a:p>
            <a:pPr marL="342900" indent="-342900">
              <a:buClr>
                <a:schemeClr val="tx1"/>
              </a:buClr>
              <a:buFont typeface="Wingdings" panose="05000000000000000000" pitchFamily="2" charset="2"/>
              <a:buChar char="Ø"/>
            </a:pPr>
            <a:r>
              <a:rPr lang="de-DE" sz="2200" dirty="0" smtClean="0"/>
              <a:t>Stellen </a:t>
            </a:r>
            <a:r>
              <a:rPr lang="de-DE" sz="2200" dirty="0"/>
              <a:t>Sie die Beschwerden des Gastes nicht in Frage, diskutieren Sie nicht mit ihm oder seinen Begleitern und verteidigen Sie das Restaurant nicht, sondern rufen Sie sofort den Notarzt (112</a:t>
            </a:r>
            <a:r>
              <a:rPr lang="de-DE" sz="2200" dirty="0" smtClean="0"/>
              <a:t>)</a:t>
            </a:r>
          </a:p>
          <a:p>
            <a:pPr marL="342900" indent="-342900">
              <a:buClr>
                <a:schemeClr val="tx1"/>
              </a:buClr>
              <a:buFont typeface="Wingdings" panose="05000000000000000000" pitchFamily="2" charset="2"/>
              <a:buChar char="Ø"/>
            </a:pPr>
            <a:r>
              <a:rPr lang="de-DE" sz="2200" dirty="0" smtClean="0">
                <a:solidFill>
                  <a:schemeClr val="accent2">
                    <a:lumMod val="40000"/>
                    <a:lumOff val="60000"/>
                  </a:schemeClr>
                </a:solidFill>
              </a:rPr>
              <a:t>Geben </a:t>
            </a:r>
            <a:r>
              <a:rPr lang="de-DE" sz="2200" dirty="0">
                <a:solidFill>
                  <a:schemeClr val="accent2">
                    <a:lumMod val="40000"/>
                    <a:lumOff val="60000"/>
                  </a:schemeClr>
                </a:solidFill>
              </a:rPr>
              <a:t>Sie klare, detaillierte Informationen über die Reaktion des Gastes und den Standort Ihres </a:t>
            </a:r>
            <a:r>
              <a:rPr lang="de-DE" sz="2200" dirty="0" smtClean="0">
                <a:solidFill>
                  <a:schemeClr val="accent2">
                    <a:lumMod val="40000"/>
                    <a:lumOff val="60000"/>
                  </a:schemeClr>
                </a:solidFill>
              </a:rPr>
              <a:t>Betriebes. </a:t>
            </a:r>
            <a:r>
              <a:rPr lang="de-DE" sz="2200" dirty="0">
                <a:solidFill>
                  <a:schemeClr val="accent2">
                    <a:lumMod val="40000"/>
                    <a:lumOff val="60000"/>
                  </a:schemeClr>
                </a:solidFill>
              </a:rPr>
              <a:t>Stellen Sie sicher, dass bis zum Eintreffen des Notarztes immer jemand beim Gast </a:t>
            </a:r>
            <a:r>
              <a:rPr lang="de-DE" sz="2200" dirty="0" smtClean="0">
                <a:solidFill>
                  <a:schemeClr val="accent2">
                    <a:lumMod val="40000"/>
                    <a:lumOff val="60000"/>
                  </a:schemeClr>
                </a:solidFill>
              </a:rPr>
              <a:t>ist</a:t>
            </a:r>
            <a:endParaRPr lang="de-DE" sz="2200" b="1" dirty="0" smtClean="0"/>
          </a:p>
        </p:txBody>
      </p:sp>
    </p:spTree>
    <p:extLst>
      <p:ext uri="{BB962C8B-B14F-4D97-AF65-F5344CB8AC3E}">
        <p14:creationId xmlns:p14="http://schemas.microsoft.com/office/powerpoint/2010/main" val="226611935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548680"/>
            <a:ext cx="2160240" cy="677744"/>
          </a:xfrm>
        </p:spPr>
        <p:txBody>
          <a:bodyPr>
            <a:normAutofit fontScale="90000"/>
          </a:bodyPr>
          <a:lstStyle/>
          <a:p>
            <a:r>
              <a:rPr lang="de-DE" sz="4400" b="0" dirty="0" err="1">
                <a:solidFill>
                  <a:schemeClr val="tx1"/>
                </a:solidFill>
                <a:latin typeface="+mn-lt"/>
              </a:rPr>
              <a:t>Ré­su­mé</a:t>
            </a:r>
            <a:endParaRPr lang="de-DE" sz="4400" b="0" dirty="0">
              <a:solidFill>
                <a:schemeClr val="tx1"/>
              </a:solidFill>
              <a:latin typeface="+mn-lt"/>
            </a:endParaRPr>
          </a:p>
        </p:txBody>
      </p:sp>
      <p:pic>
        <p:nvPicPr>
          <p:cNvPr id="8" name="Bildplatzhalt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539552" y="2492896"/>
            <a:ext cx="1728192" cy="1728192"/>
          </a:xfrm>
        </p:spPr>
      </p:pic>
      <p:sp>
        <p:nvSpPr>
          <p:cNvPr id="4" name="Textplatzhalter 3"/>
          <p:cNvSpPr>
            <a:spLocks noGrp="1"/>
          </p:cNvSpPr>
          <p:nvPr>
            <p:ph type="body" sz="half" idx="2"/>
          </p:nvPr>
        </p:nvSpPr>
        <p:spPr>
          <a:xfrm>
            <a:off x="2555776" y="1628800"/>
            <a:ext cx="6336704" cy="4032448"/>
          </a:xfrm>
        </p:spPr>
        <p:txBody>
          <a:bodyPr>
            <a:normAutofit fontScale="62500" lnSpcReduction="20000"/>
          </a:bodyPr>
          <a:lstStyle/>
          <a:p>
            <a:pPr marL="342900" indent="-342900">
              <a:buClr>
                <a:schemeClr val="tx1"/>
              </a:buClr>
              <a:buFont typeface="Wingdings" panose="05000000000000000000" pitchFamily="2" charset="2"/>
              <a:buChar char="Ø"/>
            </a:pPr>
            <a:r>
              <a:rPr lang="de-DE" sz="3200" b="1" dirty="0" smtClean="0"/>
              <a:t>Lebensmittelallergien &amp; Unverträglichkeiten sind auch in Deutschland weit verbreitet</a:t>
            </a:r>
          </a:p>
          <a:p>
            <a:pPr marL="342900" indent="-342900">
              <a:buClr>
                <a:schemeClr val="tx1"/>
              </a:buClr>
              <a:buFont typeface="Wingdings" panose="05000000000000000000" pitchFamily="2" charset="2"/>
              <a:buChar char="Ø"/>
            </a:pPr>
            <a:r>
              <a:rPr lang="de-DE" sz="3200" b="1" dirty="0" smtClean="0">
                <a:solidFill>
                  <a:schemeClr val="accent2">
                    <a:lumMod val="40000"/>
                    <a:lumOff val="60000"/>
                  </a:schemeClr>
                </a:solidFill>
              </a:rPr>
              <a:t>Schulen und Informieren Sie alle Mitarbeiter und machen Sie den Ernst dieses Themas klar</a:t>
            </a:r>
          </a:p>
          <a:p>
            <a:pPr marL="342900" indent="-342900">
              <a:buClr>
                <a:schemeClr val="tx1"/>
              </a:buClr>
              <a:buFont typeface="Wingdings" panose="05000000000000000000" pitchFamily="2" charset="2"/>
              <a:buChar char="Ø"/>
            </a:pPr>
            <a:r>
              <a:rPr lang="de-DE" sz="3200" b="1" dirty="0" smtClean="0"/>
              <a:t>Arbeiten Sie hier besonders sorgsam und gewissenhaft</a:t>
            </a:r>
          </a:p>
          <a:p>
            <a:pPr marL="342900" indent="-342900">
              <a:buClr>
                <a:schemeClr val="tx1"/>
              </a:buClr>
              <a:buFont typeface="Wingdings" panose="05000000000000000000" pitchFamily="2" charset="2"/>
              <a:buChar char="Ø"/>
            </a:pPr>
            <a:r>
              <a:rPr lang="de-DE" sz="3200" b="1" dirty="0" smtClean="0">
                <a:solidFill>
                  <a:schemeClr val="accent2">
                    <a:lumMod val="40000"/>
                    <a:lumOff val="60000"/>
                  </a:schemeClr>
                </a:solidFill>
              </a:rPr>
              <a:t>Achten Sie schon beim Einkauf und bei der Lagerung auf strikte Trennungen</a:t>
            </a:r>
          </a:p>
          <a:p>
            <a:pPr marL="342900" indent="-342900">
              <a:buClr>
                <a:schemeClr val="tx1"/>
              </a:buClr>
              <a:buFont typeface="Wingdings" panose="05000000000000000000" pitchFamily="2" charset="2"/>
              <a:buChar char="Ø"/>
            </a:pPr>
            <a:r>
              <a:rPr lang="de-DE" sz="3200" b="1" dirty="0" smtClean="0"/>
              <a:t>Beachten Sie die Zutatenliste auf allen Produkten und notieren Sie mögliche Allergene</a:t>
            </a:r>
          </a:p>
          <a:p>
            <a:pPr marL="342900" indent="-342900">
              <a:buClr>
                <a:schemeClr val="tx1"/>
              </a:buClr>
              <a:buFont typeface="Wingdings" panose="05000000000000000000" pitchFamily="2" charset="2"/>
              <a:buChar char="Ø"/>
            </a:pPr>
            <a:r>
              <a:rPr lang="de-DE" sz="3200" b="1" dirty="0" smtClean="0">
                <a:solidFill>
                  <a:schemeClr val="accent2">
                    <a:lumMod val="40000"/>
                    <a:lumOff val="60000"/>
                  </a:schemeClr>
                </a:solidFill>
              </a:rPr>
              <a:t>Kommunizieren Sie ehrlich mit dem Gast und nehmen Sie sein Anliegen ernst</a:t>
            </a:r>
          </a:p>
          <a:p>
            <a:pPr marL="342900" indent="-342900">
              <a:buClr>
                <a:schemeClr val="tx1"/>
              </a:buClr>
              <a:buFont typeface="Wingdings" panose="05000000000000000000" pitchFamily="2" charset="2"/>
              <a:buChar char="Ø"/>
            </a:pPr>
            <a:r>
              <a:rPr lang="de-DE" sz="3200" b="1" dirty="0" smtClean="0"/>
              <a:t>Reagieren Sie verantwortungsvoll und schnell auf eventuell auftretende Symptome</a:t>
            </a:r>
          </a:p>
          <a:p>
            <a:pPr marL="342900" indent="-342900">
              <a:buClr>
                <a:schemeClr val="tx1"/>
              </a:buClr>
              <a:buFont typeface="Wingdings" panose="05000000000000000000" pitchFamily="2" charset="2"/>
              <a:buChar char="Ø"/>
            </a:pPr>
            <a:endParaRPr lang="de-DE" sz="2000" b="1" dirty="0" smtClean="0"/>
          </a:p>
          <a:p>
            <a:pPr marL="342900" indent="-342900">
              <a:buClr>
                <a:schemeClr val="tx1"/>
              </a:buClr>
              <a:buFont typeface="Wingdings" panose="05000000000000000000" pitchFamily="2" charset="2"/>
              <a:buChar char="Ø"/>
            </a:pPr>
            <a:endParaRPr lang="de-DE" sz="2000" b="1"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958523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4172" y="1268760"/>
            <a:ext cx="5504292" cy="4536504"/>
          </a:xfrm>
        </p:spPr>
        <p:txBody>
          <a:bodyPr>
            <a:noAutofit/>
          </a:bodyPr>
          <a:lstStyle/>
          <a:p>
            <a:r>
              <a:rPr lang="de-DE" sz="2400" dirty="0">
                <a:solidFill>
                  <a:schemeClr val="tx1">
                    <a:lumMod val="95000"/>
                  </a:schemeClr>
                </a:solidFill>
                <a:latin typeface="+mn-lt"/>
              </a:rPr>
              <a:t>Seit 13. Dezember 2014 wird in der Europäischen Union das </a:t>
            </a:r>
            <a:r>
              <a:rPr lang="de-DE" sz="2400" dirty="0" smtClean="0">
                <a:solidFill>
                  <a:schemeClr val="tx1">
                    <a:lumMod val="95000"/>
                  </a:schemeClr>
                </a:solidFill>
                <a:latin typeface="+mn-lt"/>
              </a:rPr>
              <a:t>Lebensmittelkennzeichnungsrecht </a:t>
            </a:r>
            <a:r>
              <a:rPr lang="de-DE" sz="2400" dirty="0">
                <a:solidFill>
                  <a:schemeClr val="tx1">
                    <a:lumMod val="95000"/>
                  </a:schemeClr>
                </a:solidFill>
                <a:latin typeface="+mn-lt"/>
              </a:rPr>
              <a:t>durch die europäische Lebensmittelinformations-Verordnung (LMIV) vereinheitlicht. Im Zuge dessen müssen Sie als Gastronom und/oder Hotelier künftig bei nicht vorverpackten Lebensmitteln (lose Ware) Ihre Gäste verpflichtend über </a:t>
            </a:r>
            <a:r>
              <a:rPr lang="de-DE" sz="2400" dirty="0" err="1">
                <a:solidFill>
                  <a:schemeClr val="tx1">
                    <a:lumMod val="95000"/>
                  </a:schemeClr>
                </a:solidFill>
                <a:latin typeface="+mn-lt"/>
              </a:rPr>
              <a:t>allergene</a:t>
            </a:r>
            <a:r>
              <a:rPr lang="de-DE" sz="2400" dirty="0">
                <a:solidFill>
                  <a:schemeClr val="tx1">
                    <a:lumMod val="95000"/>
                  </a:schemeClr>
                </a:solidFill>
                <a:latin typeface="+mn-lt"/>
              </a:rPr>
              <a:t> Zutaten und Stoffe (Allergene) informieren</a:t>
            </a:r>
          </a:p>
        </p:txBody>
      </p:sp>
      <p:pic>
        <p:nvPicPr>
          <p:cNvPr id="5" name="Bildplatzhalt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539552" y="1844824"/>
            <a:ext cx="2376264" cy="2376264"/>
          </a:xfrm>
        </p:spPr>
      </p:pic>
      <p:sp>
        <p:nvSpPr>
          <p:cNvPr id="6" name="Textfeld 5"/>
          <p:cNvSpPr txBox="1"/>
          <p:nvPr/>
        </p:nvSpPr>
        <p:spPr>
          <a:xfrm>
            <a:off x="539552" y="476672"/>
            <a:ext cx="5769281" cy="646331"/>
          </a:xfrm>
          <a:prstGeom prst="rect">
            <a:avLst/>
          </a:prstGeom>
          <a:noFill/>
        </p:spPr>
        <p:txBody>
          <a:bodyPr wrap="square" rtlCol="0">
            <a:spAutoFit/>
          </a:bodyPr>
          <a:lstStyle/>
          <a:p>
            <a:r>
              <a:rPr lang="de-DE" sz="3600" dirty="0" smtClean="0"/>
              <a:t>Ihre Pflicht als Gastgeber</a:t>
            </a:r>
            <a:endParaRPr lang="de-DE" sz="36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4227378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188640"/>
            <a:ext cx="7315200" cy="821441"/>
          </a:xfrm>
        </p:spPr>
        <p:txBody>
          <a:bodyPr>
            <a:normAutofit fontScale="90000"/>
          </a:bodyPr>
          <a:lstStyle/>
          <a:p>
            <a:r>
              <a:rPr lang="de-DE" sz="4000" dirty="0" smtClean="0">
                <a:latin typeface="+mn-lt"/>
              </a:rPr>
              <a:t>Möglichkeiten der Informationen</a:t>
            </a:r>
            <a:endParaRPr lang="de-DE" sz="4000" dirty="0">
              <a:latin typeface="+mn-lt"/>
            </a:endParaRPr>
          </a:p>
        </p:txBody>
      </p:sp>
      <p:sp>
        <p:nvSpPr>
          <p:cNvPr id="5" name="Inhaltsplatzhalter 4"/>
          <p:cNvSpPr>
            <a:spLocks noGrp="1"/>
          </p:cNvSpPr>
          <p:nvPr>
            <p:ph idx="1"/>
          </p:nvPr>
        </p:nvSpPr>
        <p:spPr>
          <a:xfrm>
            <a:off x="395536" y="1690234"/>
            <a:ext cx="8363272" cy="4525963"/>
          </a:xfrm>
        </p:spPr>
        <p:txBody>
          <a:bodyPr>
            <a:noAutofit/>
          </a:bodyPr>
          <a:lstStyle/>
          <a:p>
            <a:pPr>
              <a:buClr>
                <a:schemeClr val="tx1"/>
              </a:buClr>
              <a:buFont typeface="Wingdings" panose="05000000000000000000" pitchFamily="2" charset="2"/>
              <a:buChar char="Ø"/>
            </a:pPr>
            <a:r>
              <a:rPr lang="de-DE" sz="2400" dirty="0" smtClean="0">
                <a:solidFill>
                  <a:schemeClr val="accent2">
                    <a:lumMod val="40000"/>
                    <a:lumOff val="60000"/>
                  </a:schemeClr>
                </a:solidFill>
              </a:rPr>
              <a:t>Schriftlich auf der Speisekarte </a:t>
            </a:r>
          </a:p>
          <a:p>
            <a:pPr marL="36576" indent="0">
              <a:buClr>
                <a:schemeClr val="tx1"/>
              </a:buClr>
              <a:buNone/>
            </a:pPr>
            <a:r>
              <a:rPr lang="de-DE" sz="2400" dirty="0">
                <a:solidFill>
                  <a:schemeClr val="accent2">
                    <a:lumMod val="40000"/>
                    <a:lumOff val="60000"/>
                  </a:schemeClr>
                </a:solidFill>
              </a:rPr>
              <a:t> </a:t>
            </a:r>
            <a:r>
              <a:rPr lang="de-DE" sz="2400" dirty="0" smtClean="0">
                <a:solidFill>
                  <a:schemeClr val="accent2">
                    <a:lumMod val="40000"/>
                    <a:lumOff val="60000"/>
                  </a:schemeClr>
                </a:solidFill>
              </a:rPr>
              <a:t>  (Symbole alleine reichen nicht)</a:t>
            </a:r>
          </a:p>
          <a:p>
            <a:pPr marL="36576" indent="0">
              <a:buClr>
                <a:schemeClr val="tx1"/>
              </a:buClr>
              <a:buNone/>
            </a:pPr>
            <a:endParaRPr lang="de-DE" sz="2400" dirty="0">
              <a:solidFill>
                <a:schemeClr val="accent2">
                  <a:lumMod val="40000"/>
                  <a:lumOff val="60000"/>
                </a:schemeClr>
              </a:solidFill>
            </a:endParaRPr>
          </a:p>
          <a:p>
            <a:pPr>
              <a:buClr>
                <a:schemeClr val="tx1"/>
              </a:buClr>
              <a:buFont typeface="Wingdings" panose="05000000000000000000" pitchFamily="2" charset="2"/>
              <a:buChar char="Ø"/>
            </a:pPr>
            <a:r>
              <a:rPr lang="de-DE" sz="2400" dirty="0" smtClean="0"/>
              <a:t>Informationen auf Schildern (z.B. Buffet)</a:t>
            </a:r>
          </a:p>
          <a:p>
            <a:pPr>
              <a:buClr>
                <a:schemeClr val="tx1"/>
              </a:buClr>
              <a:buFont typeface="Wingdings" panose="05000000000000000000" pitchFamily="2" charset="2"/>
              <a:buChar char="Ø"/>
            </a:pPr>
            <a:endParaRPr lang="de-DE" sz="2400" dirty="0"/>
          </a:p>
          <a:p>
            <a:pPr>
              <a:buClr>
                <a:schemeClr val="tx1"/>
              </a:buClr>
              <a:buFont typeface="Wingdings" panose="05000000000000000000" pitchFamily="2" charset="2"/>
              <a:buChar char="Ø"/>
            </a:pPr>
            <a:r>
              <a:rPr lang="de-DE" sz="2400" dirty="0" smtClean="0">
                <a:solidFill>
                  <a:schemeClr val="accent2">
                    <a:lumMod val="40000"/>
                    <a:lumOff val="60000"/>
                  </a:schemeClr>
                </a:solidFill>
              </a:rPr>
              <a:t>Mithilfe elektronischer Medien</a:t>
            </a:r>
          </a:p>
          <a:p>
            <a:pPr>
              <a:buClr>
                <a:schemeClr val="tx1"/>
              </a:buClr>
              <a:buFont typeface="Wingdings" panose="05000000000000000000" pitchFamily="2" charset="2"/>
              <a:buChar char="Ø"/>
            </a:pPr>
            <a:endParaRPr lang="de-DE" sz="2400" dirty="0">
              <a:solidFill>
                <a:schemeClr val="accent2">
                  <a:lumMod val="40000"/>
                  <a:lumOff val="60000"/>
                </a:schemeClr>
              </a:solidFill>
            </a:endParaRPr>
          </a:p>
          <a:p>
            <a:pPr>
              <a:buClr>
                <a:schemeClr val="tx1"/>
              </a:buClr>
              <a:buFont typeface="Wingdings" panose="05000000000000000000" pitchFamily="2" charset="2"/>
              <a:buChar char="Ø"/>
            </a:pPr>
            <a:r>
              <a:rPr lang="de-DE" sz="2400" dirty="0" smtClean="0"/>
              <a:t>Mithilfe einer „Mappe“ die dem Gast ausgehändigt werden kann</a:t>
            </a:r>
          </a:p>
          <a:p>
            <a:pPr>
              <a:buClr>
                <a:schemeClr val="tx1"/>
              </a:buClr>
              <a:buFont typeface="Wingdings" panose="05000000000000000000" pitchFamily="2" charset="2"/>
              <a:buChar char="Ø"/>
            </a:pPr>
            <a:endParaRPr lang="de-DE" sz="2400" dirty="0"/>
          </a:p>
          <a:p>
            <a:pPr>
              <a:buClr>
                <a:schemeClr val="tx1"/>
              </a:buClr>
              <a:buFont typeface="Wingdings" panose="05000000000000000000" pitchFamily="2" charset="2"/>
              <a:buChar char="Ø"/>
            </a:pPr>
            <a:r>
              <a:rPr lang="de-DE" sz="2400" dirty="0" smtClean="0">
                <a:solidFill>
                  <a:schemeClr val="accent2">
                    <a:lumMod val="40000"/>
                    <a:lumOff val="60000"/>
                  </a:schemeClr>
                </a:solidFill>
              </a:rPr>
              <a:t>Mithilfe einer Extra „Allergiker- Karte“</a:t>
            </a:r>
            <a:endParaRPr lang="de-DE" sz="2400" dirty="0">
              <a:solidFill>
                <a:schemeClr val="accent2">
                  <a:lumMod val="40000"/>
                  <a:lumOff val="60000"/>
                </a:schemeClr>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905633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55576" y="548680"/>
            <a:ext cx="7315200" cy="709972"/>
          </a:xfrm>
        </p:spPr>
        <p:txBody>
          <a:bodyPr>
            <a:normAutofit/>
          </a:bodyPr>
          <a:lstStyle/>
          <a:p>
            <a:r>
              <a:rPr lang="de-DE" sz="4000" dirty="0" smtClean="0">
                <a:latin typeface="+mn-lt"/>
              </a:rPr>
              <a:t>Bedenken Sie die Konsequenz</a:t>
            </a:r>
            <a:endParaRPr lang="de-DE" sz="4000" dirty="0">
              <a:latin typeface="+mn-lt"/>
            </a:endParaRPr>
          </a:p>
        </p:txBody>
      </p:sp>
      <p:sp>
        <p:nvSpPr>
          <p:cNvPr id="5" name="Inhaltsplatzhalter 4"/>
          <p:cNvSpPr>
            <a:spLocks noGrp="1"/>
          </p:cNvSpPr>
          <p:nvPr>
            <p:ph idx="1"/>
          </p:nvPr>
        </p:nvSpPr>
        <p:spPr>
          <a:xfrm>
            <a:off x="467544" y="2132856"/>
            <a:ext cx="8363272" cy="2409131"/>
          </a:xfrm>
        </p:spPr>
        <p:txBody>
          <a:bodyPr>
            <a:noAutofit/>
          </a:bodyPr>
          <a:lstStyle/>
          <a:p>
            <a:pPr>
              <a:buClr>
                <a:schemeClr val="tx1"/>
              </a:buClr>
              <a:buFont typeface="Wingdings" panose="05000000000000000000" pitchFamily="2" charset="2"/>
              <a:buChar char="Ø"/>
            </a:pPr>
            <a:r>
              <a:rPr lang="de-DE" sz="2800" dirty="0" smtClean="0"/>
              <a:t>Falls Sie bei einer mündlichen Auskunft einmal unsicher sind, fragen Sie einen Verantwortlichen (z.B. den Küchenchef) um Rat und Auskunft.</a:t>
            </a:r>
          </a:p>
          <a:p>
            <a:pPr>
              <a:buClr>
                <a:schemeClr val="tx1"/>
              </a:buClr>
              <a:buFont typeface="Wingdings" panose="05000000000000000000" pitchFamily="2" charset="2"/>
              <a:buChar char="Ø"/>
            </a:pPr>
            <a:endParaRPr lang="de-DE" sz="2800" dirty="0" smtClean="0"/>
          </a:p>
          <a:p>
            <a:pPr>
              <a:buClr>
                <a:schemeClr val="tx1"/>
              </a:buClr>
              <a:buFont typeface="Wingdings" panose="05000000000000000000" pitchFamily="2" charset="2"/>
              <a:buChar char="Ø"/>
            </a:pPr>
            <a:r>
              <a:rPr lang="de-DE" sz="2800" dirty="0" smtClean="0"/>
              <a:t>Ein Fehler oder gar eine falsche Auskunft kann fatale Folgen nach sich ziehen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36608532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5660" y="548680"/>
            <a:ext cx="7315200" cy="709972"/>
          </a:xfrm>
        </p:spPr>
        <p:txBody>
          <a:bodyPr>
            <a:normAutofit/>
          </a:bodyPr>
          <a:lstStyle/>
          <a:p>
            <a:r>
              <a:rPr lang="de-DE" sz="4000" dirty="0" smtClean="0"/>
              <a:t>Übersicht der 14 Allergene:</a:t>
            </a:r>
            <a:endParaRPr lang="de-DE" sz="40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86" y="1484784"/>
            <a:ext cx="7422090" cy="4752528"/>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52255474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5076056" y="390855"/>
            <a:ext cx="3246512" cy="5257583"/>
          </a:xfrm>
        </p:spPr>
        <p:txBody>
          <a:bodyPr>
            <a:normAutofit fontScale="92500" lnSpcReduction="10000"/>
          </a:bodyPr>
          <a:lstStyle/>
          <a:p>
            <a:r>
              <a:rPr lang="de-DE" sz="1600" b="1" dirty="0" smtClean="0"/>
              <a:t>Erzeugnisse daraus (Beispiele)</a:t>
            </a:r>
          </a:p>
          <a:p>
            <a:endParaRPr lang="de-DE" sz="1600" dirty="0" smtClean="0"/>
          </a:p>
          <a:p>
            <a:r>
              <a:rPr lang="de-DE" sz="1600" dirty="0"/>
              <a:t>Brot, Kuchen, Gebäck, Nudeln, Suppen und Saucen, die angedickt oder gebunden werden, Panade für Fleisch, Fisch und Gemüse, Wurstwaren, Kartoffelfertigprodukte, Backerbsen, </a:t>
            </a:r>
          </a:p>
          <a:p>
            <a:r>
              <a:rPr lang="de-DE" sz="1600" dirty="0" smtClean="0"/>
              <a:t>Frischkornbreie</a:t>
            </a:r>
            <a:r>
              <a:rPr lang="de-DE" sz="1600" dirty="0"/>
              <a:t>, Desserts, Schokolade, Eis. </a:t>
            </a:r>
          </a:p>
          <a:p>
            <a:r>
              <a:rPr lang="de-DE" sz="1600" dirty="0"/>
              <a:t>Achtung: Lebensmitteln, die vor dem Kochen m. Mehl bestäubt werden. </a:t>
            </a:r>
            <a:endParaRPr lang="de-DE" sz="1600" dirty="0" smtClean="0"/>
          </a:p>
          <a:p>
            <a:pPr marL="171450" indent="-171450">
              <a:buClr>
                <a:schemeClr val="tx1"/>
              </a:buClr>
              <a:buFont typeface="Wingdings" panose="05000000000000000000" pitchFamily="2" charset="2"/>
              <a:buChar char="Ø"/>
            </a:pPr>
            <a:endParaRPr lang="de-DE" sz="1600" dirty="0"/>
          </a:p>
          <a:p>
            <a:pPr marL="171450" indent="-171450">
              <a:buClr>
                <a:schemeClr val="tx1"/>
              </a:buClr>
              <a:buFont typeface="Wingdings" panose="05000000000000000000" pitchFamily="2" charset="2"/>
              <a:buChar char="Ø"/>
            </a:pPr>
            <a:r>
              <a:rPr lang="de-DE" sz="1600" dirty="0" smtClean="0"/>
              <a:t>Mehl, Flocken, Gries, Kleie</a:t>
            </a:r>
          </a:p>
          <a:p>
            <a:pPr marL="171450" indent="-171450">
              <a:buClr>
                <a:schemeClr val="tx1"/>
              </a:buClr>
              <a:buFont typeface="Wingdings" panose="05000000000000000000" pitchFamily="2" charset="2"/>
              <a:buChar char="Ø"/>
            </a:pPr>
            <a:r>
              <a:rPr lang="de-DE" sz="1600" dirty="0" smtClean="0"/>
              <a:t>Malz, Schrot, Stärke, Graupen</a:t>
            </a:r>
          </a:p>
          <a:p>
            <a:pPr marL="171450" indent="-171450">
              <a:buClr>
                <a:schemeClr val="tx1"/>
              </a:buClr>
              <a:buFont typeface="Wingdings" panose="05000000000000000000" pitchFamily="2" charset="2"/>
              <a:buChar char="Ø"/>
            </a:pPr>
            <a:r>
              <a:rPr lang="de-DE" sz="1600" dirty="0" err="1" smtClean="0"/>
              <a:t>Bullgur</a:t>
            </a:r>
            <a:r>
              <a:rPr lang="de-DE" sz="1600" dirty="0" smtClean="0"/>
              <a:t>, Couscous, </a:t>
            </a:r>
          </a:p>
          <a:p>
            <a:pPr marL="171450" indent="-171450">
              <a:buClr>
                <a:schemeClr val="tx1"/>
              </a:buClr>
              <a:buFont typeface="Wingdings" panose="05000000000000000000" pitchFamily="2" charset="2"/>
              <a:buChar char="Ø"/>
            </a:pPr>
            <a:r>
              <a:rPr lang="de-DE" sz="1600" dirty="0" smtClean="0"/>
              <a:t>Weizenkeimlinge, Weizenkeimöl</a:t>
            </a:r>
            <a:endParaRPr lang="de-DE" sz="1600" dirty="0"/>
          </a:p>
          <a:p>
            <a:pPr>
              <a:buClr>
                <a:schemeClr val="tx1"/>
              </a:buClr>
            </a:pPr>
            <a:endParaRPr lang="de-DE" sz="1600" dirty="0"/>
          </a:p>
          <a:p>
            <a:pPr marL="171450" indent="-171450">
              <a:buClr>
                <a:schemeClr val="tx1"/>
              </a:buClr>
              <a:buFont typeface="Wingdings" panose="05000000000000000000" pitchFamily="2" charset="2"/>
              <a:buChar char="Ø"/>
            </a:pPr>
            <a:r>
              <a:rPr lang="de-DE" sz="1600" dirty="0"/>
              <a:t>Unbedenklich sind Kartoffeln, Mais, Reis, Hirse, Buchweizen, </a:t>
            </a:r>
            <a:r>
              <a:rPr lang="de-DE" sz="1600" dirty="0" err="1"/>
              <a:t>Quinoa</a:t>
            </a:r>
            <a:r>
              <a:rPr lang="de-DE" sz="1600" dirty="0"/>
              <a:t>, </a:t>
            </a:r>
            <a:r>
              <a:rPr lang="de-DE" sz="1600" dirty="0" err="1"/>
              <a:t>Amaranth</a:t>
            </a:r>
            <a:r>
              <a:rPr lang="de-DE" sz="1600" dirty="0"/>
              <a:t>, Kastanien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3390627" cy="3390627"/>
          </a:xfrm>
          <a:prstGeom prst="rect">
            <a:avLst/>
          </a:prstGeom>
        </p:spPr>
      </p:pic>
      <p:sp>
        <p:nvSpPr>
          <p:cNvPr id="7" name="Textfeld 6"/>
          <p:cNvSpPr txBox="1"/>
          <p:nvPr/>
        </p:nvSpPr>
        <p:spPr>
          <a:xfrm>
            <a:off x="251520" y="4293096"/>
            <a:ext cx="4896544" cy="1384995"/>
          </a:xfrm>
          <a:prstGeom prst="rect">
            <a:avLst/>
          </a:prstGeom>
          <a:noFill/>
        </p:spPr>
        <p:txBody>
          <a:bodyPr wrap="square" rtlCol="0">
            <a:spAutoFit/>
          </a:bodyPr>
          <a:lstStyle/>
          <a:p>
            <a:r>
              <a:rPr lang="de-DE" sz="2800" dirty="0"/>
              <a:t>Weizen, Roggen, Gerste, Hafer, Dinkel, </a:t>
            </a:r>
            <a:r>
              <a:rPr lang="de-DE" sz="2800" dirty="0" err="1"/>
              <a:t>Kamut</a:t>
            </a:r>
            <a:r>
              <a:rPr lang="de-DE" sz="2800" dirty="0"/>
              <a:t>, </a:t>
            </a:r>
            <a:endParaRPr lang="de-DE" sz="2800" dirty="0" smtClean="0"/>
          </a:p>
          <a:p>
            <a:r>
              <a:rPr lang="de-DE" sz="2800" dirty="0" smtClean="0"/>
              <a:t>Emmer</a:t>
            </a:r>
            <a:r>
              <a:rPr lang="de-DE" sz="2800" dirty="0"/>
              <a:t>, Einkorn, Grünkern</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42867728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860032" y="476672"/>
            <a:ext cx="3246512" cy="5257583"/>
          </a:xfrm>
        </p:spPr>
        <p:txBody>
          <a:bodyPr>
            <a:normAutofit/>
          </a:bodyPr>
          <a:lstStyle/>
          <a:p>
            <a:r>
              <a:rPr lang="de-DE" sz="1500" b="1" dirty="0" smtClean="0"/>
              <a:t>Erzeugnisse daraus (Beispiele)</a:t>
            </a:r>
          </a:p>
          <a:p>
            <a:endParaRPr lang="de-DE" sz="1600" dirty="0" smtClean="0"/>
          </a:p>
          <a:p>
            <a:pPr marL="171450" indent="-171450">
              <a:buClr>
                <a:schemeClr val="tx1"/>
              </a:buClr>
              <a:buFont typeface="Wingdings" panose="05000000000000000000" pitchFamily="2" charset="2"/>
              <a:buChar char="Ø"/>
            </a:pPr>
            <a:r>
              <a:rPr lang="de-DE" sz="1500" dirty="0" smtClean="0"/>
              <a:t>Rührei/ Spiegelei/ Omelette</a:t>
            </a:r>
            <a:endParaRPr lang="de-DE" sz="1500" dirty="0"/>
          </a:p>
          <a:p>
            <a:pPr marL="171450" indent="-171450">
              <a:buClr>
                <a:schemeClr val="tx1"/>
              </a:buClr>
              <a:buFont typeface="Wingdings" panose="05000000000000000000" pitchFamily="2" charset="2"/>
              <a:buChar char="Ø"/>
            </a:pPr>
            <a:r>
              <a:rPr lang="de-DE" sz="1500" dirty="0" smtClean="0"/>
              <a:t>Backwaren, Süßspeisen</a:t>
            </a:r>
          </a:p>
          <a:p>
            <a:pPr marL="171450" indent="-171450">
              <a:buClr>
                <a:schemeClr val="tx1"/>
              </a:buClr>
              <a:buFont typeface="Wingdings" panose="05000000000000000000" pitchFamily="2" charset="2"/>
              <a:buChar char="Ø"/>
            </a:pPr>
            <a:r>
              <a:rPr lang="de-DE" sz="1500" dirty="0" smtClean="0"/>
              <a:t>Majonäsen, Dressings, Saucen</a:t>
            </a:r>
          </a:p>
          <a:p>
            <a:pPr marL="171450" indent="-171450">
              <a:buClr>
                <a:schemeClr val="tx1"/>
              </a:buClr>
              <a:buFont typeface="Wingdings" panose="05000000000000000000" pitchFamily="2" charset="2"/>
              <a:buChar char="Ø"/>
            </a:pPr>
            <a:r>
              <a:rPr lang="de-DE" sz="1500" dirty="0" smtClean="0"/>
              <a:t>Nudeln</a:t>
            </a:r>
          </a:p>
          <a:p>
            <a:pPr marL="171450" indent="-171450">
              <a:buClr>
                <a:schemeClr val="tx1"/>
              </a:buClr>
              <a:buFont typeface="Wingdings" panose="05000000000000000000" pitchFamily="2" charset="2"/>
              <a:buChar char="Ø"/>
            </a:pPr>
            <a:r>
              <a:rPr lang="de-DE" sz="1500" dirty="0" smtClean="0"/>
              <a:t>Frikadellen, Burger</a:t>
            </a:r>
          </a:p>
          <a:p>
            <a:pPr marL="171450" indent="-171450">
              <a:buClr>
                <a:schemeClr val="tx1"/>
              </a:buClr>
              <a:buFont typeface="Wingdings" panose="05000000000000000000" pitchFamily="2" charset="2"/>
              <a:buChar char="Ø"/>
            </a:pPr>
            <a:r>
              <a:rPr lang="de-DE" sz="1500" dirty="0" smtClean="0"/>
              <a:t>Glasiere Speisen</a:t>
            </a:r>
          </a:p>
          <a:p>
            <a:pPr marL="171450" indent="-171450">
              <a:buClr>
                <a:schemeClr val="tx1"/>
              </a:buClr>
              <a:buFont typeface="Wingdings" panose="05000000000000000000" pitchFamily="2" charset="2"/>
              <a:buChar char="Ø"/>
            </a:pPr>
            <a:r>
              <a:rPr lang="de-DE" sz="1500" dirty="0" err="1" smtClean="0"/>
              <a:t>Vollei</a:t>
            </a:r>
            <a:r>
              <a:rPr lang="de-DE" sz="1500" dirty="0" smtClean="0"/>
              <a:t>, </a:t>
            </a:r>
            <a:r>
              <a:rPr lang="de-DE" sz="1500" dirty="0"/>
              <a:t>Eigelb, Eiklar, </a:t>
            </a:r>
            <a:r>
              <a:rPr lang="de-DE" sz="1500" dirty="0" err="1" smtClean="0"/>
              <a:t>Flüssigei</a:t>
            </a:r>
            <a:r>
              <a:rPr lang="de-DE" sz="1500" dirty="0" smtClean="0"/>
              <a:t>,</a:t>
            </a:r>
          </a:p>
          <a:p>
            <a:pPr marL="171450" indent="-171450">
              <a:buClr>
                <a:schemeClr val="tx1"/>
              </a:buClr>
              <a:buFont typeface="Wingdings" panose="05000000000000000000" pitchFamily="2" charset="2"/>
              <a:buChar char="Ø"/>
            </a:pPr>
            <a:r>
              <a:rPr lang="de-DE" sz="1500" dirty="0"/>
              <a:t>Volleipulver, Trockenei, </a:t>
            </a:r>
            <a:r>
              <a:rPr lang="de-DE" sz="1500" dirty="0" err="1"/>
              <a:t>Gefrierei</a:t>
            </a:r>
            <a:endParaRPr lang="de-DE" sz="1500" dirty="0"/>
          </a:p>
          <a:p>
            <a:pPr>
              <a:buClr>
                <a:schemeClr val="tx1"/>
              </a:buClr>
            </a:pPr>
            <a:endParaRPr lang="de-DE" sz="1500" dirty="0" smtClean="0"/>
          </a:p>
          <a:p>
            <a:pPr>
              <a:buClr>
                <a:schemeClr val="tx1"/>
              </a:buClr>
            </a:pPr>
            <a:endParaRPr lang="de-DE" sz="1500" dirty="0" smtClean="0"/>
          </a:p>
          <a:p>
            <a:pPr marL="171450" indent="-171450">
              <a:buClr>
                <a:schemeClr val="tx1"/>
              </a:buClr>
              <a:buFont typeface="Wingdings" panose="05000000000000000000" pitchFamily="2" charset="2"/>
              <a:buChar char="Ø"/>
            </a:pPr>
            <a:r>
              <a:rPr lang="de-DE" sz="1500" dirty="0" smtClean="0"/>
              <a:t>(</a:t>
            </a:r>
            <a:r>
              <a:rPr lang="de-DE" sz="1500" dirty="0" err="1" smtClean="0"/>
              <a:t>Eiproteein</a:t>
            </a:r>
            <a:r>
              <a:rPr lang="de-DE" sz="1500" dirty="0" smtClean="0"/>
              <a:t>, </a:t>
            </a:r>
            <a:r>
              <a:rPr lang="de-DE" sz="1500" dirty="0"/>
              <a:t>(</a:t>
            </a:r>
            <a:r>
              <a:rPr lang="de-DE" sz="1500" dirty="0" err="1"/>
              <a:t>Ov</a:t>
            </a:r>
            <a:r>
              <a:rPr lang="de-DE" sz="1500" dirty="0"/>
              <a:t>-)Albumin, </a:t>
            </a:r>
            <a:r>
              <a:rPr lang="de-DE" sz="1500" dirty="0" err="1"/>
              <a:t>Conalbumin</a:t>
            </a:r>
            <a:r>
              <a:rPr lang="de-DE" sz="1500" dirty="0"/>
              <a:t>, Globulin, </a:t>
            </a:r>
            <a:r>
              <a:rPr lang="de-DE" sz="1500" dirty="0" err="1"/>
              <a:t>Ovomucoid</a:t>
            </a:r>
            <a:r>
              <a:rPr lang="de-DE" sz="1500" dirty="0"/>
              <a:t>, (Ovo-)</a:t>
            </a:r>
            <a:r>
              <a:rPr lang="de-DE" sz="1500" dirty="0" err="1"/>
              <a:t>Vittellin</a:t>
            </a:r>
            <a:r>
              <a:rPr lang="de-DE" sz="1500" dirty="0"/>
              <a:t>, </a:t>
            </a:r>
            <a:r>
              <a:rPr lang="de-DE" sz="1500" dirty="0" err="1"/>
              <a:t>Ovalmucin</a:t>
            </a:r>
            <a:r>
              <a:rPr lang="de-DE" sz="1500" dirty="0"/>
              <a:t>, </a:t>
            </a:r>
            <a:r>
              <a:rPr lang="de-DE" sz="1500" dirty="0" err="1"/>
              <a:t>Lipovitellin</a:t>
            </a:r>
            <a:r>
              <a:rPr lang="de-DE" sz="1500" dirty="0"/>
              <a:t>, E 322 = Lecithin (EI), E 1105 Lysozym (Ei</a:t>
            </a:r>
            <a:r>
              <a:rPr lang="de-DE" sz="1500" dirty="0" smtClean="0"/>
              <a:t>)</a:t>
            </a:r>
          </a:p>
          <a:p>
            <a:pPr>
              <a:buClr>
                <a:schemeClr val="tx1"/>
              </a:buClr>
            </a:pPr>
            <a:endParaRPr lang="de-DE" sz="1600" dirty="0" smtClean="0"/>
          </a:p>
        </p:txBody>
      </p:sp>
      <p:sp>
        <p:nvSpPr>
          <p:cNvPr id="7" name="Textfeld 6"/>
          <p:cNvSpPr txBox="1"/>
          <p:nvPr/>
        </p:nvSpPr>
        <p:spPr>
          <a:xfrm>
            <a:off x="251520" y="4293096"/>
            <a:ext cx="4896544" cy="954107"/>
          </a:xfrm>
          <a:prstGeom prst="rect">
            <a:avLst/>
          </a:prstGeom>
          <a:noFill/>
        </p:spPr>
        <p:txBody>
          <a:bodyPr wrap="square" rtlCol="0">
            <a:spAutoFit/>
          </a:bodyPr>
          <a:lstStyle/>
          <a:p>
            <a:r>
              <a:rPr lang="de-DE" sz="2800" dirty="0" smtClean="0"/>
              <a:t>Hühnereier, </a:t>
            </a:r>
            <a:r>
              <a:rPr lang="de-DE" sz="2800" dirty="0" err="1" smtClean="0"/>
              <a:t>Strausseneier</a:t>
            </a:r>
            <a:r>
              <a:rPr lang="de-DE" sz="2800" dirty="0" smtClean="0"/>
              <a:t>, Wachteleier</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89800"/>
            <a:ext cx="3468886" cy="3468886"/>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107739751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980728"/>
            <a:ext cx="3053868" cy="1253808"/>
          </a:xfrm>
        </p:spPr>
        <p:txBody>
          <a:bodyPr/>
          <a:lstStyle/>
          <a:p>
            <a:pPr algn="ctr"/>
            <a:r>
              <a:rPr lang="de-DE" dirty="0" smtClean="0">
                <a:solidFill>
                  <a:schemeClr val="accent1">
                    <a:lumMod val="40000"/>
                    <a:lumOff val="60000"/>
                  </a:schemeClr>
                </a:solidFill>
              </a:rPr>
              <a:t>:</a:t>
            </a:r>
            <a:endParaRPr lang="de-DE" dirty="0">
              <a:solidFill>
                <a:schemeClr val="accent1">
                  <a:lumMod val="40000"/>
                  <a:lumOff val="60000"/>
                </a:schemeClr>
              </a:solidFill>
            </a:endParaRPr>
          </a:p>
        </p:txBody>
      </p:sp>
      <p:sp>
        <p:nvSpPr>
          <p:cNvPr id="3" name="Textplatzhalter 2"/>
          <p:cNvSpPr>
            <a:spLocks noGrp="1"/>
          </p:cNvSpPr>
          <p:nvPr>
            <p:ph type="body" sz="half" idx="2"/>
          </p:nvPr>
        </p:nvSpPr>
        <p:spPr>
          <a:xfrm>
            <a:off x="4355976" y="556529"/>
            <a:ext cx="4254624" cy="5832648"/>
          </a:xfrm>
        </p:spPr>
        <p:txBody>
          <a:bodyPr>
            <a:normAutofit fontScale="40000" lnSpcReduction="20000"/>
          </a:bodyPr>
          <a:lstStyle/>
          <a:p>
            <a:r>
              <a:rPr lang="de-DE" sz="3800" b="1" dirty="0" smtClean="0"/>
              <a:t>Erzeugnisse daraus (Beispiele)</a:t>
            </a:r>
          </a:p>
          <a:p>
            <a:endParaRPr lang="de-DE" sz="1600" dirty="0" smtClean="0"/>
          </a:p>
          <a:p>
            <a:pPr marL="171450" indent="-171450">
              <a:buClr>
                <a:schemeClr val="tx1"/>
              </a:buClr>
              <a:buFont typeface="Wingdings" panose="05000000000000000000" pitchFamily="2" charset="2"/>
              <a:buChar char="Ø"/>
            </a:pPr>
            <a:r>
              <a:rPr lang="de-DE" sz="3800" dirty="0"/>
              <a:t>Erdnüsse </a:t>
            </a:r>
            <a:r>
              <a:rPr lang="de-DE" sz="3800" dirty="0" smtClean="0"/>
              <a:t>geröstet</a:t>
            </a:r>
          </a:p>
          <a:p>
            <a:pPr marL="171450" indent="-171450">
              <a:buClr>
                <a:schemeClr val="tx1"/>
              </a:buClr>
              <a:buFont typeface="Wingdings" panose="05000000000000000000" pitchFamily="2" charset="2"/>
              <a:buChar char="Ø"/>
            </a:pPr>
            <a:r>
              <a:rPr lang="de-DE" sz="3800" dirty="0" smtClean="0"/>
              <a:t>Erdnussöl</a:t>
            </a:r>
          </a:p>
          <a:p>
            <a:pPr marL="171450" indent="-171450">
              <a:buClr>
                <a:schemeClr val="tx1"/>
              </a:buClr>
              <a:buFont typeface="Wingdings" panose="05000000000000000000" pitchFamily="2" charset="2"/>
              <a:buChar char="Ø"/>
            </a:pPr>
            <a:r>
              <a:rPr lang="de-DE" sz="3800" dirty="0" smtClean="0"/>
              <a:t>Erdnussflocken</a:t>
            </a:r>
          </a:p>
          <a:p>
            <a:pPr marL="171450" indent="-171450">
              <a:buClr>
                <a:schemeClr val="tx1"/>
              </a:buClr>
              <a:buFont typeface="Wingdings" panose="05000000000000000000" pitchFamily="2" charset="2"/>
              <a:buChar char="Ø"/>
            </a:pPr>
            <a:r>
              <a:rPr lang="de-DE" sz="3800" dirty="0" smtClean="0"/>
              <a:t>Erdnussmehl</a:t>
            </a:r>
          </a:p>
          <a:p>
            <a:pPr marL="171450" indent="-171450">
              <a:buClr>
                <a:schemeClr val="tx1"/>
              </a:buClr>
              <a:buFont typeface="Wingdings" panose="05000000000000000000" pitchFamily="2" charset="2"/>
              <a:buChar char="Ø"/>
            </a:pPr>
            <a:r>
              <a:rPr lang="de-DE" sz="3800" dirty="0" smtClean="0"/>
              <a:t>Erdnussbutter</a:t>
            </a:r>
          </a:p>
          <a:p>
            <a:pPr>
              <a:buClr>
                <a:schemeClr val="tx1"/>
              </a:buClr>
            </a:pPr>
            <a:endParaRPr lang="de-DE" sz="2100" dirty="0" smtClean="0"/>
          </a:p>
          <a:p>
            <a:pPr>
              <a:buClr>
                <a:schemeClr val="tx1"/>
              </a:buClr>
            </a:pPr>
            <a:endParaRPr lang="de-DE" sz="2100" dirty="0" smtClean="0"/>
          </a:p>
          <a:p>
            <a:pPr marL="285750" indent="-285750">
              <a:buClr>
                <a:schemeClr val="tx1"/>
              </a:buClr>
              <a:buFont typeface="Wingdings" panose="05000000000000000000" pitchFamily="2" charset="2"/>
              <a:buChar char="Ø"/>
            </a:pPr>
            <a:r>
              <a:rPr lang="de-DE" sz="3800" dirty="0"/>
              <a:t>Snacks, </a:t>
            </a:r>
            <a:r>
              <a:rPr lang="de-DE" sz="3800" dirty="0" err="1" smtClean="0"/>
              <a:t>Knabberartikeln</a:t>
            </a:r>
            <a:endParaRPr lang="de-DE" sz="3800" dirty="0" smtClean="0"/>
          </a:p>
          <a:p>
            <a:pPr marL="285750" indent="-285750">
              <a:buClr>
                <a:schemeClr val="tx1"/>
              </a:buClr>
              <a:buFont typeface="Wingdings" panose="05000000000000000000" pitchFamily="2" charset="2"/>
              <a:buChar char="Ø"/>
            </a:pPr>
            <a:r>
              <a:rPr lang="de-DE" sz="3800" dirty="0" smtClean="0"/>
              <a:t>Saucen</a:t>
            </a:r>
            <a:endParaRPr lang="de-DE" sz="3800" dirty="0"/>
          </a:p>
          <a:p>
            <a:pPr marL="285750" indent="-285750">
              <a:buClr>
                <a:schemeClr val="tx1"/>
              </a:buClr>
              <a:buFont typeface="Wingdings" panose="05000000000000000000" pitchFamily="2" charset="2"/>
              <a:buChar char="Ø"/>
            </a:pPr>
            <a:r>
              <a:rPr lang="de-DE" sz="3800" dirty="0"/>
              <a:t>Kuchen und Gebäck, Müsli, Desserts, </a:t>
            </a:r>
            <a:endParaRPr lang="de-DE" sz="3800" dirty="0" smtClean="0"/>
          </a:p>
          <a:p>
            <a:pPr marL="285750" indent="-285750">
              <a:buClr>
                <a:schemeClr val="tx1"/>
              </a:buClr>
              <a:buFont typeface="Wingdings" panose="05000000000000000000" pitchFamily="2" charset="2"/>
              <a:buChar char="Ø"/>
            </a:pPr>
            <a:r>
              <a:rPr lang="de-DE" sz="3800" dirty="0" smtClean="0"/>
              <a:t>Eis</a:t>
            </a:r>
            <a:r>
              <a:rPr lang="de-DE" sz="3800" dirty="0"/>
              <a:t>, Süßwaren </a:t>
            </a:r>
            <a:endParaRPr lang="de-DE" sz="3800" dirty="0" smtClean="0"/>
          </a:p>
          <a:p>
            <a:pPr marL="285750" indent="-285750">
              <a:buClr>
                <a:schemeClr val="tx1"/>
              </a:buClr>
              <a:buFont typeface="Wingdings" panose="05000000000000000000" pitchFamily="2" charset="2"/>
              <a:buChar char="Ø"/>
            </a:pPr>
            <a:r>
              <a:rPr lang="de-DE" sz="3800" dirty="0" smtClean="0"/>
              <a:t>vorfrittierte </a:t>
            </a:r>
            <a:r>
              <a:rPr lang="de-DE" sz="3800" dirty="0"/>
              <a:t>Produkte wie Pommes </a:t>
            </a:r>
            <a:r>
              <a:rPr lang="de-DE" sz="3800" dirty="0" smtClean="0"/>
              <a:t>Frites </a:t>
            </a:r>
          </a:p>
          <a:p>
            <a:pPr marL="285750" indent="-285750">
              <a:buClr>
                <a:schemeClr val="tx1"/>
              </a:buClr>
              <a:buFont typeface="Wingdings" panose="05000000000000000000" pitchFamily="2" charset="2"/>
              <a:buChar char="Ø"/>
            </a:pPr>
            <a:r>
              <a:rPr lang="de-DE" sz="3800" dirty="0" smtClean="0"/>
              <a:t>Füllungen </a:t>
            </a:r>
            <a:r>
              <a:rPr lang="de-DE" sz="3800" dirty="0"/>
              <a:t>in </a:t>
            </a:r>
            <a:r>
              <a:rPr lang="de-DE" sz="3800" dirty="0" smtClean="0"/>
              <a:t>Teigwaren</a:t>
            </a:r>
            <a:r>
              <a:rPr lang="de-DE" sz="3800" dirty="0"/>
              <a:t>, </a:t>
            </a:r>
            <a:endParaRPr lang="de-DE" sz="3800" dirty="0" smtClean="0"/>
          </a:p>
          <a:p>
            <a:pPr marL="285750" indent="-285750">
              <a:buClr>
                <a:schemeClr val="tx1"/>
              </a:buClr>
              <a:buFont typeface="Wingdings" panose="05000000000000000000" pitchFamily="2" charset="2"/>
              <a:buChar char="Ø"/>
            </a:pPr>
            <a:r>
              <a:rPr lang="de-DE" sz="3800" dirty="0" smtClean="0"/>
              <a:t>vegetarische Aufstriche</a:t>
            </a:r>
          </a:p>
          <a:p>
            <a:endParaRPr lang="de-DE" sz="2100" dirty="0" smtClean="0"/>
          </a:p>
          <a:p>
            <a:endParaRPr lang="de-DE" sz="2100" dirty="0"/>
          </a:p>
          <a:p>
            <a:r>
              <a:rPr lang="de-DE" sz="3800" dirty="0" smtClean="0"/>
              <a:t>Verwendung </a:t>
            </a:r>
            <a:r>
              <a:rPr lang="de-DE" sz="3800" dirty="0"/>
              <a:t>häufig in </a:t>
            </a:r>
          </a:p>
          <a:p>
            <a:r>
              <a:rPr lang="de-DE" sz="3800" dirty="0"/>
              <a:t>thailändischer und indonesischer Küche, z.B. </a:t>
            </a:r>
            <a:r>
              <a:rPr lang="de-DE" sz="3800" dirty="0" err="1"/>
              <a:t>Saté</a:t>
            </a:r>
            <a:r>
              <a:rPr lang="de-DE" sz="3800" dirty="0"/>
              <a:t>, </a:t>
            </a:r>
            <a:r>
              <a:rPr lang="de-DE" sz="3800" dirty="0" smtClean="0"/>
              <a:t>auch </a:t>
            </a:r>
            <a:r>
              <a:rPr lang="de-DE" sz="3800" dirty="0"/>
              <a:t>in mexikanischen und afrikanischen </a:t>
            </a:r>
          </a:p>
          <a:p>
            <a:r>
              <a:rPr lang="de-DE" sz="3800" dirty="0"/>
              <a:t>Gerichten. Lecithin (E322) kann aus Erdnüssen gewonnen werden. </a:t>
            </a:r>
            <a:endParaRPr lang="de-DE" sz="3800" dirty="0" smtClean="0"/>
          </a:p>
          <a:p>
            <a:endParaRPr lang="de-DE" sz="3800" dirty="0"/>
          </a:p>
          <a:p>
            <a:r>
              <a:rPr lang="de-DE" sz="4000" dirty="0">
                <a:solidFill>
                  <a:srgbClr val="FFC000"/>
                </a:solidFill>
              </a:rPr>
              <a:t>Achtung bei Saucen, </a:t>
            </a:r>
            <a:r>
              <a:rPr lang="de-DE" sz="4000" dirty="0" err="1">
                <a:solidFill>
                  <a:srgbClr val="FFC000"/>
                </a:solidFill>
              </a:rPr>
              <a:t>Frittierfett</a:t>
            </a:r>
            <a:r>
              <a:rPr lang="de-DE" sz="4000" dirty="0">
                <a:solidFill>
                  <a:srgbClr val="FFC000"/>
                </a:solidFill>
              </a:rPr>
              <a:t> und F</a:t>
            </a:r>
            <a:r>
              <a:rPr lang="de-DE" sz="4000" dirty="0" smtClean="0">
                <a:solidFill>
                  <a:srgbClr val="FFC000"/>
                </a:solidFill>
              </a:rPr>
              <a:t>ertigprodukten </a:t>
            </a:r>
          </a:p>
        </p:txBody>
      </p:sp>
      <p:sp>
        <p:nvSpPr>
          <p:cNvPr id="7" name="Textfeld 6"/>
          <p:cNvSpPr txBox="1"/>
          <p:nvPr/>
        </p:nvSpPr>
        <p:spPr>
          <a:xfrm>
            <a:off x="251520" y="4293096"/>
            <a:ext cx="4464496" cy="1384995"/>
          </a:xfrm>
          <a:prstGeom prst="rect">
            <a:avLst/>
          </a:prstGeom>
          <a:noFill/>
        </p:spPr>
        <p:txBody>
          <a:bodyPr wrap="square" rtlCol="0">
            <a:spAutoFit/>
          </a:bodyPr>
          <a:lstStyle/>
          <a:p>
            <a:r>
              <a:rPr lang="de-DE" sz="2800" dirty="0" smtClean="0"/>
              <a:t>Alle Erdnusssorten und Fette die aus Erdnüssen gewonnen werden</a:t>
            </a:r>
            <a:endParaRPr lang="de-DE" sz="2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11" y="548680"/>
            <a:ext cx="3282677" cy="3282677"/>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237312"/>
            <a:ext cx="1474932" cy="335212"/>
          </a:xfrm>
          <a:prstGeom prst="rect">
            <a:avLst/>
          </a:prstGeom>
        </p:spPr>
      </p:pic>
    </p:spTree>
    <p:extLst>
      <p:ext uri="{BB962C8B-B14F-4D97-AF65-F5344CB8AC3E}">
        <p14:creationId xmlns:p14="http://schemas.microsoft.com/office/powerpoint/2010/main" val="419299650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e">
  <a:themeElements>
    <a:clrScheme name="Perspek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0</TotalTime>
  <Words>1738</Words>
  <Application>Microsoft Office PowerPoint</Application>
  <PresentationFormat>Bildschirmpräsentation (4:3)</PresentationFormat>
  <Paragraphs>302</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Perspektive</vt:lpstr>
      <vt:lpstr>Schulung zum Thema : Allergene in der Gastronomie</vt:lpstr>
      <vt:lpstr>Lebensmittel-  Unverträglichkeiten und Allergien sind keine Seltenheit </vt:lpstr>
      <vt:lpstr>Seit 13. Dezember 2014 wird in der Europäischen Union das Lebensmittelkennzeichnungsrecht durch die europäische Lebensmittelinformations-Verordnung (LMIV) vereinheitlicht. Im Zuge dessen müssen Sie als Gastronom und/oder Hotelier künftig bei nicht vorverpackten Lebensmitteln (lose Ware) Ihre Gäste verpflichtend über allergene Zutaten und Stoffe (Allergene) informieren</vt:lpstr>
      <vt:lpstr>Möglichkeiten der Informationen</vt:lpstr>
      <vt:lpstr>Bedenken Sie die Konsequenz</vt:lpstr>
      <vt:lpstr>Übersicht der 14 Allergene:</vt:lpstr>
      <vt:lpstr>:</vt:lpstr>
      <vt:lpstr>:</vt:lpstr>
      <vt:lpstr>:</vt:lpstr>
      <vt:lpstr>:</vt:lpstr>
      <vt:lpstr>:</vt:lpstr>
      <vt:lpstr>:</vt:lpstr>
      <vt:lpstr>:</vt:lpstr>
      <vt:lpstr>:</vt:lpstr>
      <vt:lpstr>:</vt:lpstr>
      <vt:lpstr>:</vt:lpstr>
      <vt:lpstr>:</vt:lpstr>
      <vt:lpstr>:</vt:lpstr>
      <vt:lpstr>:</vt:lpstr>
      <vt:lpstr>:</vt:lpstr>
      <vt:lpstr>Was muss beachtet werden:</vt:lpstr>
      <vt:lpstr>Was muss beachtet werden:</vt:lpstr>
      <vt:lpstr>Was muss beachtet werden:</vt:lpstr>
      <vt:lpstr>Was tun im Notfall:</vt:lpstr>
      <vt:lpstr>Was tun im Notfall:</vt:lpstr>
      <vt:lpstr>Ré­su­mé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Hygiene Schulung für die Gastronomie</dc:title>
  <dc:creator>Gastro-check24</dc:creator>
  <cp:lastModifiedBy>Tom2016</cp:lastModifiedBy>
  <cp:revision>73</cp:revision>
  <dcterms:created xsi:type="dcterms:W3CDTF">2014-02-11T11:31:37Z</dcterms:created>
  <dcterms:modified xsi:type="dcterms:W3CDTF">2017-02-21T08:08:12Z</dcterms:modified>
</cp:coreProperties>
</file>